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6" r:id="rId4"/>
    <p:sldMasterId id="2147483669" r:id="rId5"/>
    <p:sldMasterId id="214748368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6858000" cx="12192000"/>
  <p:notesSz cx="6858000" cy="9144000"/>
  <p:embeddedFontLst>
    <p:embeddedFont>
      <p:font typeface="Franklin Gothic"/>
      <p:bold r:id="rId42"/>
    </p:embeddedFont>
    <p:embeddedFont>
      <p:font typeface="Libre Franklin Black"/>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gthPHhFcZRGhXwRT6PeIzTatC5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font" Target="fonts/FranklinGothic-bold.fntdata"/><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font" Target="fonts/LibreFranklinBlack-boldItalic.fntdata"/><Relationship Id="rId21" Type="http://schemas.openxmlformats.org/officeDocument/2006/relationships/slide" Target="slides/slide14.xml"/><Relationship Id="rId43" Type="http://schemas.openxmlformats.org/officeDocument/2006/relationships/font" Target="fonts/LibreFranklinBlack-bold.fntdata"/><Relationship Id="rId24" Type="http://schemas.openxmlformats.org/officeDocument/2006/relationships/slide" Target="slides/slide17.xml"/><Relationship Id="rId23" Type="http://schemas.openxmlformats.org/officeDocument/2006/relationships/slide" Target="slides/slide16.xml"/><Relationship Id="rId45" Type="http://customschemas.google.com/relationships/presentationmetadata" Target="meta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This meeting will be recorded. We will also make the transcript available in multiple languages and put all of that information on the website. </a:t>
            </a:r>
            <a:endParaRPr/>
          </a:p>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Want to acknowledge that this scoping effort is very much a team effort. We have an incredible leadership team that brings a great deal of expertise from NASA campaigns past and present. You’ll hear from some of these folks today.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b="0" i="0" lang="en-US" sz="1200">
                <a:solidFill>
                  <a:schemeClr val="dk1"/>
                </a:solidFill>
                <a:latin typeface="Calibri"/>
                <a:ea typeface="Calibri"/>
                <a:cs typeface="Calibri"/>
                <a:sym typeface="Calibri"/>
              </a:rPr>
              <a:t>These were derived from UCLA + NASA policies and reporting requirements – These are meant to be updatable and we’ll will gather community input to update them as we grow our tropical scoping community.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ABoVE is a large-scale study of environmental change in the Arctic and boreal regions of western North America and the implications for ecological systems and society. And of course we’re doing this as only NASA can, with a strategy that spans spatial scales from leaf to orbit.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course of this 10 year field campaign, we are making observations at plot, tower, airborne, and orbital scales and feeding this data into an integrated modeling framework.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Overarching Science Question:</a:t>
            </a:r>
            <a:endParaRPr/>
          </a:p>
          <a:p>
            <a:pPr indent="0" lvl="0" marL="0" rtl="0" algn="l">
              <a:spcBef>
                <a:spcPts val="0"/>
              </a:spcBef>
              <a:spcAft>
                <a:spcPts val="0"/>
              </a:spcAft>
              <a:buNone/>
            </a:pPr>
            <a:r>
              <a:rPr lang="en-US"/>
              <a:t>	How vulnerable or resilient are ecosystems and society to environmental change in the Arctic and boreal region of western North America?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Overarching Science Objective:</a:t>
            </a:r>
            <a:endParaRPr/>
          </a:p>
          <a:p>
            <a:pPr indent="0" lvl="0" marL="0" rtl="0" algn="l">
              <a:spcBef>
                <a:spcPts val="0"/>
              </a:spcBef>
              <a:spcAft>
                <a:spcPts val="0"/>
              </a:spcAft>
              <a:buNone/>
            </a:pPr>
            <a:r>
              <a:rPr lang="en-US"/>
              <a:t>	To investigate the underlying processes and their interactions that control vulnerability and resilience in Arctic and Boreal ecosystems of western North America to environmental change, and to assess how people within and beyond this region may respond to changes in these processes and interactions.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Vulnerability-Resilience Framework</a:t>
            </a:r>
            <a:endParaRPr/>
          </a:p>
          <a:p>
            <a:pPr indent="0" lvl="0" marL="0" rtl="0" algn="l">
              <a:spcBef>
                <a:spcPts val="0"/>
              </a:spcBef>
              <a:spcAft>
                <a:spcPts val="0"/>
              </a:spcAft>
              <a:buNone/>
            </a:pPr>
            <a:r>
              <a:t/>
            </a:r>
            <a:endParaRPr/>
          </a:p>
        </p:txBody>
      </p:sp>
      <p:sp>
        <p:nvSpPr>
          <p:cNvPr id="442" name="Google Shape;44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Footnote on PANGEA being pantropical – satellite analyses and modeling will be pantropical; during the scoping effort a key objective will be to identify a suite of super sites that will allow from scaling from field to airborne to satellite measurements across the tropics;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2" name="Google Shape;61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4" name="Google Shape;63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3" name="Google Shape;69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 Id="rId3" Type="http://schemas.openxmlformats.org/officeDocument/2006/relationships/image" Target="../media/image7.jpg"/><Relationship Id="rId4" Type="http://schemas.openxmlformats.org/officeDocument/2006/relationships/image" Target="../media/image3.jpg"/><Relationship Id="rId5" Type="http://schemas.openxmlformats.org/officeDocument/2006/relationships/image" Target="../media/image6.jpg"/><Relationship Id="rId6"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6"/>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36"/>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16" name="Google Shape;16;p3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37"/>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37"/>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0" name="Google Shape;20;p3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4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4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4" name="Shape 24"/>
        <p:cNvGrpSpPr/>
        <p:nvPr/>
      </p:nvGrpSpPr>
      <p:grpSpPr>
        <a:xfrm>
          <a:off x="0" y="0"/>
          <a:ext cx="0" cy="0"/>
          <a:chOff x="0" y="0"/>
          <a:chExt cx="0" cy="0"/>
        </a:xfrm>
      </p:grpSpPr>
      <p:sp>
        <p:nvSpPr>
          <p:cNvPr id="25" name="Google Shape;25;p45"/>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26" name="Google Shape;26;p45"/>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27" name="Google Shape;27;p4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8" name="Shape 28"/>
        <p:cNvGrpSpPr/>
        <p:nvPr/>
      </p:nvGrpSpPr>
      <p:grpSpPr>
        <a:xfrm>
          <a:off x="0" y="0"/>
          <a:ext cx="0" cy="0"/>
          <a:chOff x="0" y="0"/>
          <a:chExt cx="0" cy="0"/>
        </a:xfrm>
      </p:grpSpPr>
      <p:sp>
        <p:nvSpPr>
          <p:cNvPr id="29" name="Google Shape;29;p46"/>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30" name="Google Shape;30;p4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1" name="Shape 31"/>
        <p:cNvGrpSpPr/>
        <p:nvPr/>
      </p:nvGrpSpPr>
      <p:grpSpPr>
        <a:xfrm>
          <a:off x="0" y="0"/>
          <a:ext cx="0" cy="0"/>
          <a:chOff x="0" y="0"/>
          <a:chExt cx="0" cy="0"/>
        </a:xfrm>
      </p:grpSpPr>
      <p:sp>
        <p:nvSpPr>
          <p:cNvPr id="32" name="Google Shape;32;p47"/>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33" name="Google Shape;33;p47"/>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34" name="Google Shape;34;p47"/>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35" name="Google Shape;35;p47"/>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4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7" name="Shape 37"/>
        <p:cNvGrpSpPr/>
        <p:nvPr/>
      </p:nvGrpSpPr>
      <p:grpSpPr>
        <a:xfrm>
          <a:off x="0" y="0"/>
          <a:ext cx="0" cy="0"/>
          <a:chOff x="0" y="0"/>
          <a:chExt cx="0" cy="0"/>
        </a:xfrm>
      </p:grpSpPr>
      <p:sp>
        <p:nvSpPr>
          <p:cNvPr id="38" name="Google Shape;38;p48"/>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39" name="Google Shape;39;p48"/>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0" name="Google Shape;40;p4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7" name="Shape 47"/>
        <p:cNvGrpSpPr/>
        <p:nvPr/>
      </p:nvGrpSpPr>
      <p:grpSpPr>
        <a:xfrm>
          <a:off x="0" y="0"/>
          <a:ext cx="0" cy="0"/>
          <a:chOff x="0" y="0"/>
          <a:chExt cx="0" cy="0"/>
        </a:xfrm>
      </p:grpSpPr>
      <p:sp>
        <p:nvSpPr>
          <p:cNvPr id="48" name="Google Shape;48;p39"/>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9"/>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853"/>
              </a:spcBef>
              <a:spcAft>
                <a:spcPts val="0"/>
              </a:spcAft>
              <a:buClr>
                <a:srgbClr val="888888"/>
              </a:buClr>
              <a:buSzPts val="4267"/>
              <a:buNone/>
              <a:defRPr>
                <a:solidFill>
                  <a:srgbClr val="888888"/>
                </a:solidFill>
              </a:defRPr>
            </a:lvl1pPr>
            <a:lvl2pPr lvl="1" algn="ctr">
              <a:spcBef>
                <a:spcPts val="747"/>
              </a:spcBef>
              <a:spcAft>
                <a:spcPts val="0"/>
              </a:spcAft>
              <a:buClr>
                <a:srgbClr val="888888"/>
              </a:buClr>
              <a:buSzPts val="3733"/>
              <a:buNone/>
              <a:defRPr>
                <a:solidFill>
                  <a:srgbClr val="888888"/>
                </a:solidFill>
              </a:defRPr>
            </a:lvl2pPr>
            <a:lvl3pPr lvl="2" algn="ctr">
              <a:spcBef>
                <a:spcPts val="640"/>
              </a:spcBef>
              <a:spcAft>
                <a:spcPts val="0"/>
              </a:spcAft>
              <a:buClr>
                <a:srgbClr val="888888"/>
              </a:buClr>
              <a:buSzPts val="3200"/>
              <a:buNone/>
              <a:defRPr>
                <a:solidFill>
                  <a:srgbClr val="888888"/>
                </a:solidFill>
              </a:defRPr>
            </a:lvl3pPr>
            <a:lvl4pPr lvl="3" algn="ctr">
              <a:spcBef>
                <a:spcPts val="533"/>
              </a:spcBef>
              <a:spcAft>
                <a:spcPts val="0"/>
              </a:spcAft>
              <a:buClr>
                <a:srgbClr val="888888"/>
              </a:buClr>
              <a:buSzPts val="2667"/>
              <a:buNone/>
              <a:defRPr>
                <a:solidFill>
                  <a:srgbClr val="888888"/>
                </a:solidFill>
              </a:defRPr>
            </a:lvl4pPr>
            <a:lvl5pPr lvl="4" algn="ctr">
              <a:spcBef>
                <a:spcPts val="533"/>
              </a:spcBef>
              <a:spcAft>
                <a:spcPts val="0"/>
              </a:spcAft>
              <a:buClr>
                <a:srgbClr val="888888"/>
              </a:buClr>
              <a:buSzPts val="2667"/>
              <a:buNone/>
              <a:defRPr>
                <a:solidFill>
                  <a:srgbClr val="888888"/>
                </a:solidFill>
              </a:defRPr>
            </a:lvl5pPr>
            <a:lvl6pPr lvl="5" algn="ctr">
              <a:spcBef>
                <a:spcPts val="533"/>
              </a:spcBef>
              <a:spcAft>
                <a:spcPts val="0"/>
              </a:spcAft>
              <a:buClr>
                <a:srgbClr val="888888"/>
              </a:buClr>
              <a:buSzPts val="2667"/>
              <a:buNone/>
              <a:defRPr>
                <a:solidFill>
                  <a:srgbClr val="888888"/>
                </a:solidFill>
              </a:defRPr>
            </a:lvl6pPr>
            <a:lvl7pPr lvl="6" algn="ctr">
              <a:spcBef>
                <a:spcPts val="533"/>
              </a:spcBef>
              <a:spcAft>
                <a:spcPts val="0"/>
              </a:spcAft>
              <a:buClr>
                <a:srgbClr val="888888"/>
              </a:buClr>
              <a:buSzPts val="2667"/>
              <a:buNone/>
              <a:defRPr>
                <a:solidFill>
                  <a:srgbClr val="888888"/>
                </a:solidFill>
              </a:defRPr>
            </a:lvl7pPr>
            <a:lvl8pPr lvl="7" algn="ctr">
              <a:spcBef>
                <a:spcPts val="533"/>
              </a:spcBef>
              <a:spcAft>
                <a:spcPts val="0"/>
              </a:spcAft>
              <a:buClr>
                <a:srgbClr val="888888"/>
              </a:buClr>
              <a:buSzPts val="2667"/>
              <a:buNone/>
              <a:defRPr>
                <a:solidFill>
                  <a:srgbClr val="888888"/>
                </a:solidFill>
              </a:defRPr>
            </a:lvl8pPr>
            <a:lvl9pPr lvl="8" algn="ctr">
              <a:spcBef>
                <a:spcPts val="533"/>
              </a:spcBef>
              <a:spcAft>
                <a:spcPts val="0"/>
              </a:spcAft>
              <a:buClr>
                <a:srgbClr val="888888"/>
              </a:buClr>
              <a:buSzPts val="2667"/>
              <a:buNone/>
              <a:defRPr>
                <a:solidFill>
                  <a:srgbClr val="888888"/>
                </a:solidFill>
              </a:defRPr>
            </a:lvl9pPr>
          </a:lstStyle>
          <a:p/>
        </p:txBody>
      </p:sp>
      <p:sp>
        <p:nvSpPr>
          <p:cNvPr id="50" name="Google Shape;50;p3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 name="Shape 53"/>
        <p:cNvGrpSpPr/>
        <p:nvPr/>
      </p:nvGrpSpPr>
      <p:grpSpPr>
        <a:xfrm>
          <a:off x="0" y="0"/>
          <a:ext cx="0" cy="0"/>
          <a:chOff x="0" y="0"/>
          <a:chExt cx="0" cy="0"/>
        </a:xfrm>
      </p:grpSpPr>
      <p:sp>
        <p:nvSpPr>
          <p:cNvPr id="54" name="Google Shape;54;p49"/>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6" name="Google Shape;56;p4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50"/>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5333"/>
              <a:buFont typeface="Calibri"/>
              <a:buNone/>
              <a:defRPr b="1" sz="5333"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50"/>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533"/>
              </a:spcBef>
              <a:spcAft>
                <a:spcPts val="0"/>
              </a:spcAft>
              <a:buClr>
                <a:srgbClr val="888888"/>
              </a:buClr>
              <a:buSzPts val="2667"/>
              <a:buNone/>
              <a:defRPr sz="2667">
                <a:solidFill>
                  <a:srgbClr val="888888"/>
                </a:solidFill>
              </a:defRPr>
            </a:lvl1pPr>
            <a:lvl2pPr indent="-228600" lvl="1" marL="914400" algn="l">
              <a:spcBef>
                <a:spcPts val="480"/>
              </a:spcBef>
              <a:spcAft>
                <a:spcPts val="0"/>
              </a:spcAft>
              <a:buClr>
                <a:srgbClr val="888888"/>
              </a:buClr>
              <a:buSzPts val="2400"/>
              <a:buNone/>
              <a:defRPr sz="2400">
                <a:solidFill>
                  <a:srgbClr val="888888"/>
                </a:solidFill>
              </a:defRPr>
            </a:lvl2pPr>
            <a:lvl3pPr indent="-228600" lvl="2" marL="1371600" algn="l">
              <a:spcBef>
                <a:spcPts val="427"/>
              </a:spcBef>
              <a:spcAft>
                <a:spcPts val="0"/>
              </a:spcAft>
              <a:buClr>
                <a:srgbClr val="888888"/>
              </a:buClr>
              <a:buSzPts val="2133"/>
              <a:buNone/>
              <a:defRPr sz="2133">
                <a:solidFill>
                  <a:srgbClr val="888888"/>
                </a:solidFill>
              </a:defRPr>
            </a:lvl3pPr>
            <a:lvl4pPr indent="-228600" lvl="3" marL="1828800" algn="l">
              <a:spcBef>
                <a:spcPts val="373"/>
              </a:spcBef>
              <a:spcAft>
                <a:spcPts val="0"/>
              </a:spcAft>
              <a:buClr>
                <a:srgbClr val="888888"/>
              </a:buClr>
              <a:buSzPts val="1867"/>
              <a:buNone/>
              <a:defRPr sz="1867">
                <a:solidFill>
                  <a:srgbClr val="888888"/>
                </a:solidFill>
              </a:defRPr>
            </a:lvl4pPr>
            <a:lvl5pPr indent="-228600" lvl="4" marL="2286000" algn="l">
              <a:spcBef>
                <a:spcPts val="373"/>
              </a:spcBef>
              <a:spcAft>
                <a:spcPts val="0"/>
              </a:spcAft>
              <a:buClr>
                <a:srgbClr val="888888"/>
              </a:buClr>
              <a:buSzPts val="1867"/>
              <a:buNone/>
              <a:defRPr sz="1867">
                <a:solidFill>
                  <a:srgbClr val="888888"/>
                </a:solidFill>
              </a:defRPr>
            </a:lvl5pPr>
            <a:lvl6pPr indent="-228600" lvl="5" marL="2743200" algn="l">
              <a:spcBef>
                <a:spcPts val="373"/>
              </a:spcBef>
              <a:spcAft>
                <a:spcPts val="0"/>
              </a:spcAft>
              <a:buClr>
                <a:srgbClr val="888888"/>
              </a:buClr>
              <a:buSzPts val="1867"/>
              <a:buNone/>
              <a:defRPr sz="1867">
                <a:solidFill>
                  <a:srgbClr val="888888"/>
                </a:solidFill>
              </a:defRPr>
            </a:lvl6pPr>
            <a:lvl7pPr indent="-228600" lvl="6" marL="3200400" algn="l">
              <a:spcBef>
                <a:spcPts val="373"/>
              </a:spcBef>
              <a:spcAft>
                <a:spcPts val="0"/>
              </a:spcAft>
              <a:buClr>
                <a:srgbClr val="888888"/>
              </a:buClr>
              <a:buSzPts val="1867"/>
              <a:buNone/>
              <a:defRPr sz="1867">
                <a:solidFill>
                  <a:srgbClr val="888888"/>
                </a:solidFill>
              </a:defRPr>
            </a:lvl7pPr>
            <a:lvl8pPr indent="-228600" lvl="7" marL="3657600" algn="l">
              <a:spcBef>
                <a:spcPts val="373"/>
              </a:spcBef>
              <a:spcAft>
                <a:spcPts val="0"/>
              </a:spcAft>
              <a:buClr>
                <a:srgbClr val="888888"/>
              </a:buClr>
              <a:buSzPts val="1867"/>
              <a:buNone/>
              <a:defRPr sz="1867">
                <a:solidFill>
                  <a:srgbClr val="888888"/>
                </a:solidFill>
              </a:defRPr>
            </a:lvl8pPr>
            <a:lvl9pPr indent="-228600" lvl="8" marL="4114800" algn="l">
              <a:spcBef>
                <a:spcPts val="373"/>
              </a:spcBef>
              <a:spcAft>
                <a:spcPts val="0"/>
              </a:spcAft>
              <a:buClr>
                <a:srgbClr val="888888"/>
              </a:buClr>
              <a:buSzPts val="1867"/>
              <a:buNone/>
              <a:defRPr sz="1867">
                <a:solidFill>
                  <a:srgbClr val="888888"/>
                </a:solidFill>
              </a:defRPr>
            </a:lvl9pPr>
          </a:lstStyle>
          <a:p/>
        </p:txBody>
      </p:sp>
      <p:sp>
        <p:nvSpPr>
          <p:cNvPr id="62" name="Google Shape;62;p5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51"/>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1"/>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65645" lvl="0" marL="457200" algn="l">
              <a:spcBef>
                <a:spcPts val="747"/>
              </a:spcBef>
              <a:spcAft>
                <a:spcPts val="0"/>
              </a:spcAft>
              <a:buClr>
                <a:schemeClr val="dk1"/>
              </a:buClr>
              <a:buSzPts val="3733"/>
              <a:buChar char="•"/>
              <a:defRPr sz="3733"/>
            </a:lvl1pPr>
            <a:lvl2pPr indent="-431800" lvl="1" marL="914400" algn="l">
              <a:spcBef>
                <a:spcPts val="640"/>
              </a:spcBef>
              <a:spcAft>
                <a:spcPts val="0"/>
              </a:spcAft>
              <a:buClr>
                <a:schemeClr val="dk1"/>
              </a:buClr>
              <a:buSzPts val="3200"/>
              <a:buChar char="–"/>
              <a:defRPr sz="3200"/>
            </a:lvl2pPr>
            <a:lvl3pPr indent="-397954" lvl="2" marL="1371600" algn="l">
              <a:spcBef>
                <a:spcPts val="533"/>
              </a:spcBef>
              <a:spcAft>
                <a:spcPts val="0"/>
              </a:spcAft>
              <a:buClr>
                <a:schemeClr val="dk1"/>
              </a:buClr>
              <a:buSzPts val="2667"/>
              <a:buChar char="•"/>
              <a:defRPr sz="2667"/>
            </a:lvl3pPr>
            <a:lvl4pPr indent="-381000" lvl="3" marL="1828800" algn="l">
              <a:spcBef>
                <a:spcPts val="480"/>
              </a:spcBef>
              <a:spcAft>
                <a:spcPts val="0"/>
              </a:spcAft>
              <a:buClr>
                <a:schemeClr val="dk1"/>
              </a:buClr>
              <a:buSzPts val="2400"/>
              <a:buChar char="–"/>
              <a:defRPr sz="2400"/>
            </a:lvl4pPr>
            <a:lvl5pPr indent="-381000" lvl="4" marL="2286000" algn="l">
              <a:spcBef>
                <a:spcPts val="480"/>
              </a:spcBef>
              <a:spcAft>
                <a:spcPts val="0"/>
              </a:spcAft>
              <a:buClr>
                <a:schemeClr val="dk1"/>
              </a:buClr>
              <a:buSzPts val="2400"/>
              <a:buChar char="»"/>
              <a:defRPr sz="2400"/>
            </a:lvl5pPr>
            <a:lvl6pPr indent="-381000" lvl="5" marL="2743200" algn="l">
              <a:spcBef>
                <a:spcPts val="480"/>
              </a:spcBef>
              <a:spcAft>
                <a:spcPts val="0"/>
              </a:spcAft>
              <a:buClr>
                <a:schemeClr val="dk1"/>
              </a:buClr>
              <a:buSzPts val="2400"/>
              <a:buChar char="•"/>
              <a:defRPr sz="2400"/>
            </a:lvl6pPr>
            <a:lvl7pPr indent="-381000" lvl="6" marL="3200400" algn="l">
              <a:spcBef>
                <a:spcPts val="480"/>
              </a:spcBef>
              <a:spcAft>
                <a:spcPts val="0"/>
              </a:spcAft>
              <a:buClr>
                <a:schemeClr val="dk1"/>
              </a:buClr>
              <a:buSzPts val="2400"/>
              <a:buChar char="•"/>
              <a:defRPr sz="2400"/>
            </a:lvl7pPr>
            <a:lvl8pPr indent="-381000" lvl="7" marL="3657600" algn="l">
              <a:spcBef>
                <a:spcPts val="480"/>
              </a:spcBef>
              <a:spcAft>
                <a:spcPts val="0"/>
              </a:spcAft>
              <a:buClr>
                <a:schemeClr val="dk1"/>
              </a:buClr>
              <a:buSzPts val="2400"/>
              <a:buChar char="•"/>
              <a:defRPr sz="2400"/>
            </a:lvl8pPr>
            <a:lvl9pPr indent="-381000" lvl="8" marL="4114800" algn="l">
              <a:spcBef>
                <a:spcPts val="480"/>
              </a:spcBef>
              <a:spcAft>
                <a:spcPts val="0"/>
              </a:spcAft>
              <a:buClr>
                <a:schemeClr val="dk1"/>
              </a:buClr>
              <a:buSzPts val="2400"/>
              <a:buChar char="•"/>
              <a:defRPr sz="2400"/>
            </a:lvl9pPr>
          </a:lstStyle>
          <a:p/>
        </p:txBody>
      </p:sp>
      <p:sp>
        <p:nvSpPr>
          <p:cNvPr id="68" name="Google Shape;68;p51"/>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65645" lvl="0" marL="457200" algn="l">
              <a:spcBef>
                <a:spcPts val="747"/>
              </a:spcBef>
              <a:spcAft>
                <a:spcPts val="0"/>
              </a:spcAft>
              <a:buClr>
                <a:schemeClr val="dk1"/>
              </a:buClr>
              <a:buSzPts val="3733"/>
              <a:buChar char="•"/>
              <a:defRPr sz="3733"/>
            </a:lvl1pPr>
            <a:lvl2pPr indent="-431800" lvl="1" marL="914400" algn="l">
              <a:spcBef>
                <a:spcPts val="640"/>
              </a:spcBef>
              <a:spcAft>
                <a:spcPts val="0"/>
              </a:spcAft>
              <a:buClr>
                <a:schemeClr val="dk1"/>
              </a:buClr>
              <a:buSzPts val="3200"/>
              <a:buChar char="–"/>
              <a:defRPr sz="3200"/>
            </a:lvl2pPr>
            <a:lvl3pPr indent="-397954" lvl="2" marL="1371600" algn="l">
              <a:spcBef>
                <a:spcPts val="533"/>
              </a:spcBef>
              <a:spcAft>
                <a:spcPts val="0"/>
              </a:spcAft>
              <a:buClr>
                <a:schemeClr val="dk1"/>
              </a:buClr>
              <a:buSzPts val="2667"/>
              <a:buChar char="•"/>
              <a:defRPr sz="2667"/>
            </a:lvl3pPr>
            <a:lvl4pPr indent="-381000" lvl="3" marL="1828800" algn="l">
              <a:spcBef>
                <a:spcPts val="480"/>
              </a:spcBef>
              <a:spcAft>
                <a:spcPts val="0"/>
              </a:spcAft>
              <a:buClr>
                <a:schemeClr val="dk1"/>
              </a:buClr>
              <a:buSzPts val="2400"/>
              <a:buChar char="–"/>
              <a:defRPr sz="2400"/>
            </a:lvl4pPr>
            <a:lvl5pPr indent="-381000" lvl="4" marL="2286000" algn="l">
              <a:spcBef>
                <a:spcPts val="480"/>
              </a:spcBef>
              <a:spcAft>
                <a:spcPts val="0"/>
              </a:spcAft>
              <a:buClr>
                <a:schemeClr val="dk1"/>
              </a:buClr>
              <a:buSzPts val="2400"/>
              <a:buChar char="»"/>
              <a:defRPr sz="2400"/>
            </a:lvl5pPr>
            <a:lvl6pPr indent="-381000" lvl="5" marL="2743200" algn="l">
              <a:spcBef>
                <a:spcPts val="480"/>
              </a:spcBef>
              <a:spcAft>
                <a:spcPts val="0"/>
              </a:spcAft>
              <a:buClr>
                <a:schemeClr val="dk1"/>
              </a:buClr>
              <a:buSzPts val="2400"/>
              <a:buChar char="•"/>
              <a:defRPr sz="2400"/>
            </a:lvl6pPr>
            <a:lvl7pPr indent="-381000" lvl="6" marL="3200400" algn="l">
              <a:spcBef>
                <a:spcPts val="480"/>
              </a:spcBef>
              <a:spcAft>
                <a:spcPts val="0"/>
              </a:spcAft>
              <a:buClr>
                <a:schemeClr val="dk1"/>
              </a:buClr>
              <a:buSzPts val="2400"/>
              <a:buChar char="•"/>
              <a:defRPr sz="2400"/>
            </a:lvl7pPr>
            <a:lvl8pPr indent="-381000" lvl="7" marL="3657600" algn="l">
              <a:spcBef>
                <a:spcPts val="480"/>
              </a:spcBef>
              <a:spcAft>
                <a:spcPts val="0"/>
              </a:spcAft>
              <a:buClr>
                <a:schemeClr val="dk1"/>
              </a:buClr>
              <a:buSzPts val="2400"/>
              <a:buChar char="•"/>
              <a:defRPr sz="2400"/>
            </a:lvl8pPr>
            <a:lvl9pPr indent="-381000" lvl="8" marL="4114800" algn="l">
              <a:spcBef>
                <a:spcPts val="480"/>
              </a:spcBef>
              <a:spcAft>
                <a:spcPts val="0"/>
              </a:spcAft>
              <a:buClr>
                <a:schemeClr val="dk1"/>
              </a:buClr>
              <a:buSzPts val="2400"/>
              <a:buChar char="•"/>
              <a:defRPr sz="2400"/>
            </a:lvl9pPr>
          </a:lstStyle>
          <a:p/>
        </p:txBody>
      </p:sp>
      <p:sp>
        <p:nvSpPr>
          <p:cNvPr id="69" name="Google Shape;69;p5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 name="Shape 72"/>
        <p:cNvGrpSpPr/>
        <p:nvPr/>
      </p:nvGrpSpPr>
      <p:grpSpPr>
        <a:xfrm>
          <a:off x="0" y="0"/>
          <a:ext cx="0" cy="0"/>
          <a:chOff x="0" y="0"/>
          <a:chExt cx="0" cy="0"/>
        </a:xfrm>
      </p:grpSpPr>
      <p:sp>
        <p:nvSpPr>
          <p:cNvPr id="73" name="Google Shape;73;p52"/>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5867"/>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2"/>
          <p:cNvSpPr txBox="1"/>
          <p:nvPr>
            <p:ph idx="1" type="body"/>
          </p:nvPr>
        </p:nvSpPr>
        <p:spPr>
          <a:xfrm>
            <a:off x="609600" y="1535113"/>
            <a:ext cx="5386917" cy="639763"/>
          </a:xfrm>
          <a:prstGeom prst="rect">
            <a:avLst/>
          </a:prstGeom>
          <a:noFill/>
          <a:ln>
            <a:noFill/>
          </a:ln>
        </p:spPr>
        <p:txBody>
          <a:bodyPr anchorCtr="0" anchor="b" bIns="45700" lIns="91425" spcFirstLastPara="1" rIns="91425" wrap="square" tIns="45700">
            <a:normAutofit/>
          </a:bodyPr>
          <a:lstStyle>
            <a:lvl1pPr indent="-228600" lvl="0" marL="457200" algn="l">
              <a:spcBef>
                <a:spcPts val="640"/>
              </a:spcBef>
              <a:spcAft>
                <a:spcPts val="0"/>
              </a:spcAft>
              <a:buClr>
                <a:schemeClr val="dk1"/>
              </a:buClr>
              <a:buSzPts val="3200"/>
              <a:buNone/>
              <a:defRPr b="1" sz="3200"/>
            </a:lvl1pPr>
            <a:lvl2pPr indent="-228600" lvl="1" marL="914400" algn="l">
              <a:spcBef>
                <a:spcPts val="533"/>
              </a:spcBef>
              <a:spcAft>
                <a:spcPts val="0"/>
              </a:spcAft>
              <a:buClr>
                <a:schemeClr val="dk1"/>
              </a:buClr>
              <a:buSzPts val="2667"/>
              <a:buNone/>
              <a:defRPr b="1" sz="2667"/>
            </a:lvl2pPr>
            <a:lvl3pPr indent="-228600" lvl="2" marL="1371600" algn="l">
              <a:spcBef>
                <a:spcPts val="480"/>
              </a:spcBef>
              <a:spcAft>
                <a:spcPts val="0"/>
              </a:spcAft>
              <a:buClr>
                <a:schemeClr val="dk1"/>
              </a:buClr>
              <a:buSzPts val="2400"/>
              <a:buNone/>
              <a:defRPr b="1" sz="2400"/>
            </a:lvl3pPr>
            <a:lvl4pPr indent="-228600" lvl="3" marL="1828800" algn="l">
              <a:spcBef>
                <a:spcPts val="427"/>
              </a:spcBef>
              <a:spcAft>
                <a:spcPts val="0"/>
              </a:spcAft>
              <a:buClr>
                <a:schemeClr val="dk1"/>
              </a:buClr>
              <a:buSzPts val="2133"/>
              <a:buNone/>
              <a:defRPr b="1" sz="2133"/>
            </a:lvl4pPr>
            <a:lvl5pPr indent="-228600" lvl="4" marL="2286000" algn="l">
              <a:spcBef>
                <a:spcPts val="427"/>
              </a:spcBef>
              <a:spcAft>
                <a:spcPts val="0"/>
              </a:spcAft>
              <a:buClr>
                <a:schemeClr val="dk1"/>
              </a:buClr>
              <a:buSzPts val="2133"/>
              <a:buNone/>
              <a:defRPr b="1" sz="2133"/>
            </a:lvl5pPr>
            <a:lvl6pPr indent="-228600" lvl="5" marL="2743200" algn="l">
              <a:spcBef>
                <a:spcPts val="427"/>
              </a:spcBef>
              <a:spcAft>
                <a:spcPts val="0"/>
              </a:spcAft>
              <a:buClr>
                <a:schemeClr val="dk1"/>
              </a:buClr>
              <a:buSzPts val="2133"/>
              <a:buNone/>
              <a:defRPr b="1" sz="2133"/>
            </a:lvl6pPr>
            <a:lvl7pPr indent="-228600" lvl="6" marL="3200400" algn="l">
              <a:spcBef>
                <a:spcPts val="427"/>
              </a:spcBef>
              <a:spcAft>
                <a:spcPts val="0"/>
              </a:spcAft>
              <a:buClr>
                <a:schemeClr val="dk1"/>
              </a:buClr>
              <a:buSzPts val="2133"/>
              <a:buNone/>
              <a:defRPr b="1" sz="2133"/>
            </a:lvl7pPr>
            <a:lvl8pPr indent="-228600" lvl="7" marL="3657600" algn="l">
              <a:spcBef>
                <a:spcPts val="427"/>
              </a:spcBef>
              <a:spcAft>
                <a:spcPts val="0"/>
              </a:spcAft>
              <a:buClr>
                <a:schemeClr val="dk1"/>
              </a:buClr>
              <a:buSzPts val="2133"/>
              <a:buNone/>
              <a:defRPr b="1" sz="2133"/>
            </a:lvl8pPr>
            <a:lvl9pPr indent="-228600" lvl="8" marL="4114800" algn="l">
              <a:spcBef>
                <a:spcPts val="427"/>
              </a:spcBef>
              <a:spcAft>
                <a:spcPts val="0"/>
              </a:spcAft>
              <a:buClr>
                <a:schemeClr val="dk1"/>
              </a:buClr>
              <a:buSzPts val="2133"/>
              <a:buNone/>
              <a:defRPr b="1" sz="2133"/>
            </a:lvl9pPr>
          </a:lstStyle>
          <a:p/>
        </p:txBody>
      </p:sp>
      <p:sp>
        <p:nvSpPr>
          <p:cNvPr id="75" name="Google Shape;75;p52"/>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397954" lvl="1" marL="914400" algn="l">
              <a:spcBef>
                <a:spcPts val="533"/>
              </a:spcBef>
              <a:spcAft>
                <a:spcPts val="0"/>
              </a:spcAft>
              <a:buClr>
                <a:schemeClr val="dk1"/>
              </a:buClr>
              <a:buSzPts val="2667"/>
              <a:buChar char="–"/>
              <a:defRPr sz="2667"/>
            </a:lvl2pPr>
            <a:lvl3pPr indent="-381000" lvl="2" marL="1371600" algn="l">
              <a:spcBef>
                <a:spcPts val="480"/>
              </a:spcBef>
              <a:spcAft>
                <a:spcPts val="0"/>
              </a:spcAft>
              <a:buClr>
                <a:schemeClr val="dk1"/>
              </a:buClr>
              <a:buSzPts val="2400"/>
              <a:buChar char="•"/>
              <a:defRPr sz="2400"/>
            </a:lvl3pPr>
            <a:lvl4pPr indent="-364045" lvl="3" marL="1828800" algn="l">
              <a:spcBef>
                <a:spcPts val="427"/>
              </a:spcBef>
              <a:spcAft>
                <a:spcPts val="0"/>
              </a:spcAft>
              <a:buClr>
                <a:schemeClr val="dk1"/>
              </a:buClr>
              <a:buSzPts val="2133"/>
              <a:buChar char="–"/>
              <a:defRPr sz="2133"/>
            </a:lvl4pPr>
            <a:lvl5pPr indent="-364045" lvl="4" marL="2286000" algn="l">
              <a:spcBef>
                <a:spcPts val="427"/>
              </a:spcBef>
              <a:spcAft>
                <a:spcPts val="0"/>
              </a:spcAft>
              <a:buClr>
                <a:schemeClr val="dk1"/>
              </a:buClr>
              <a:buSzPts val="2133"/>
              <a:buChar char="»"/>
              <a:defRPr sz="2133"/>
            </a:lvl5pPr>
            <a:lvl6pPr indent="-364045" lvl="5" marL="2743200" algn="l">
              <a:spcBef>
                <a:spcPts val="427"/>
              </a:spcBef>
              <a:spcAft>
                <a:spcPts val="0"/>
              </a:spcAft>
              <a:buClr>
                <a:schemeClr val="dk1"/>
              </a:buClr>
              <a:buSzPts val="2133"/>
              <a:buChar char="•"/>
              <a:defRPr sz="2133"/>
            </a:lvl6pPr>
            <a:lvl7pPr indent="-364045" lvl="6" marL="3200400" algn="l">
              <a:spcBef>
                <a:spcPts val="427"/>
              </a:spcBef>
              <a:spcAft>
                <a:spcPts val="0"/>
              </a:spcAft>
              <a:buClr>
                <a:schemeClr val="dk1"/>
              </a:buClr>
              <a:buSzPts val="2133"/>
              <a:buChar char="•"/>
              <a:defRPr sz="2133"/>
            </a:lvl7pPr>
            <a:lvl8pPr indent="-364045" lvl="7" marL="3657600" algn="l">
              <a:spcBef>
                <a:spcPts val="427"/>
              </a:spcBef>
              <a:spcAft>
                <a:spcPts val="0"/>
              </a:spcAft>
              <a:buClr>
                <a:schemeClr val="dk1"/>
              </a:buClr>
              <a:buSzPts val="2133"/>
              <a:buChar char="•"/>
              <a:defRPr sz="2133"/>
            </a:lvl8pPr>
            <a:lvl9pPr indent="-364045" lvl="8" marL="4114800" algn="l">
              <a:spcBef>
                <a:spcPts val="427"/>
              </a:spcBef>
              <a:spcAft>
                <a:spcPts val="0"/>
              </a:spcAft>
              <a:buClr>
                <a:schemeClr val="dk1"/>
              </a:buClr>
              <a:buSzPts val="2133"/>
              <a:buChar char="•"/>
              <a:defRPr sz="2133"/>
            </a:lvl9pPr>
          </a:lstStyle>
          <a:p/>
        </p:txBody>
      </p:sp>
      <p:sp>
        <p:nvSpPr>
          <p:cNvPr id="76" name="Google Shape;76;p52"/>
          <p:cNvSpPr txBox="1"/>
          <p:nvPr>
            <p:ph idx="3" type="body"/>
          </p:nvPr>
        </p:nvSpPr>
        <p:spPr>
          <a:xfrm>
            <a:off x="6193369" y="1535113"/>
            <a:ext cx="5389033" cy="639763"/>
          </a:xfrm>
          <a:prstGeom prst="rect">
            <a:avLst/>
          </a:prstGeom>
          <a:noFill/>
          <a:ln>
            <a:noFill/>
          </a:ln>
        </p:spPr>
        <p:txBody>
          <a:bodyPr anchorCtr="0" anchor="b" bIns="45700" lIns="91425" spcFirstLastPara="1" rIns="91425" wrap="square" tIns="45700">
            <a:normAutofit/>
          </a:bodyPr>
          <a:lstStyle>
            <a:lvl1pPr indent="-228600" lvl="0" marL="457200" algn="l">
              <a:spcBef>
                <a:spcPts val="640"/>
              </a:spcBef>
              <a:spcAft>
                <a:spcPts val="0"/>
              </a:spcAft>
              <a:buClr>
                <a:schemeClr val="dk1"/>
              </a:buClr>
              <a:buSzPts val="3200"/>
              <a:buNone/>
              <a:defRPr b="1" sz="3200"/>
            </a:lvl1pPr>
            <a:lvl2pPr indent="-228600" lvl="1" marL="914400" algn="l">
              <a:spcBef>
                <a:spcPts val="533"/>
              </a:spcBef>
              <a:spcAft>
                <a:spcPts val="0"/>
              </a:spcAft>
              <a:buClr>
                <a:schemeClr val="dk1"/>
              </a:buClr>
              <a:buSzPts val="2667"/>
              <a:buNone/>
              <a:defRPr b="1" sz="2667"/>
            </a:lvl2pPr>
            <a:lvl3pPr indent="-228600" lvl="2" marL="1371600" algn="l">
              <a:spcBef>
                <a:spcPts val="480"/>
              </a:spcBef>
              <a:spcAft>
                <a:spcPts val="0"/>
              </a:spcAft>
              <a:buClr>
                <a:schemeClr val="dk1"/>
              </a:buClr>
              <a:buSzPts val="2400"/>
              <a:buNone/>
              <a:defRPr b="1" sz="2400"/>
            </a:lvl3pPr>
            <a:lvl4pPr indent="-228600" lvl="3" marL="1828800" algn="l">
              <a:spcBef>
                <a:spcPts val="427"/>
              </a:spcBef>
              <a:spcAft>
                <a:spcPts val="0"/>
              </a:spcAft>
              <a:buClr>
                <a:schemeClr val="dk1"/>
              </a:buClr>
              <a:buSzPts val="2133"/>
              <a:buNone/>
              <a:defRPr b="1" sz="2133"/>
            </a:lvl4pPr>
            <a:lvl5pPr indent="-228600" lvl="4" marL="2286000" algn="l">
              <a:spcBef>
                <a:spcPts val="427"/>
              </a:spcBef>
              <a:spcAft>
                <a:spcPts val="0"/>
              </a:spcAft>
              <a:buClr>
                <a:schemeClr val="dk1"/>
              </a:buClr>
              <a:buSzPts val="2133"/>
              <a:buNone/>
              <a:defRPr b="1" sz="2133"/>
            </a:lvl5pPr>
            <a:lvl6pPr indent="-228600" lvl="5" marL="2743200" algn="l">
              <a:spcBef>
                <a:spcPts val="427"/>
              </a:spcBef>
              <a:spcAft>
                <a:spcPts val="0"/>
              </a:spcAft>
              <a:buClr>
                <a:schemeClr val="dk1"/>
              </a:buClr>
              <a:buSzPts val="2133"/>
              <a:buNone/>
              <a:defRPr b="1" sz="2133"/>
            </a:lvl6pPr>
            <a:lvl7pPr indent="-228600" lvl="6" marL="3200400" algn="l">
              <a:spcBef>
                <a:spcPts val="427"/>
              </a:spcBef>
              <a:spcAft>
                <a:spcPts val="0"/>
              </a:spcAft>
              <a:buClr>
                <a:schemeClr val="dk1"/>
              </a:buClr>
              <a:buSzPts val="2133"/>
              <a:buNone/>
              <a:defRPr b="1" sz="2133"/>
            </a:lvl7pPr>
            <a:lvl8pPr indent="-228600" lvl="7" marL="3657600" algn="l">
              <a:spcBef>
                <a:spcPts val="427"/>
              </a:spcBef>
              <a:spcAft>
                <a:spcPts val="0"/>
              </a:spcAft>
              <a:buClr>
                <a:schemeClr val="dk1"/>
              </a:buClr>
              <a:buSzPts val="2133"/>
              <a:buNone/>
              <a:defRPr b="1" sz="2133"/>
            </a:lvl8pPr>
            <a:lvl9pPr indent="-228600" lvl="8" marL="4114800" algn="l">
              <a:spcBef>
                <a:spcPts val="427"/>
              </a:spcBef>
              <a:spcAft>
                <a:spcPts val="0"/>
              </a:spcAft>
              <a:buClr>
                <a:schemeClr val="dk1"/>
              </a:buClr>
              <a:buSzPts val="2133"/>
              <a:buNone/>
              <a:defRPr b="1" sz="2133"/>
            </a:lvl9pPr>
          </a:lstStyle>
          <a:p/>
        </p:txBody>
      </p:sp>
      <p:sp>
        <p:nvSpPr>
          <p:cNvPr id="77" name="Google Shape;77;p52"/>
          <p:cNvSpPr txBox="1"/>
          <p:nvPr>
            <p:ph idx="4" type="body"/>
          </p:nvPr>
        </p:nvSpPr>
        <p:spPr>
          <a:xfrm>
            <a:off x="6193369" y="2174875"/>
            <a:ext cx="5389033" cy="3951288"/>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397954" lvl="1" marL="914400" algn="l">
              <a:spcBef>
                <a:spcPts val="533"/>
              </a:spcBef>
              <a:spcAft>
                <a:spcPts val="0"/>
              </a:spcAft>
              <a:buClr>
                <a:schemeClr val="dk1"/>
              </a:buClr>
              <a:buSzPts val="2667"/>
              <a:buChar char="–"/>
              <a:defRPr sz="2667"/>
            </a:lvl2pPr>
            <a:lvl3pPr indent="-381000" lvl="2" marL="1371600" algn="l">
              <a:spcBef>
                <a:spcPts val="480"/>
              </a:spcBef>
              <a:spcAft>
                <a:spcPts val="0"/>
              </a:spcAft>
              <a:buClr>
                <a:schemeClr val="dk1"/>
              </a:buClr>
              <a:buSzPts val="2400"/>
              <a:buChar char="•"/>
              <a:defRPr sz="2400"/>
            </a:lvl3pPr>
            <a:lvl4pPr indent="-364045" lvl="3" marL="1828800" algn="l">
              <a:spcBef>
                <a:spcPts val="427"/>
              </a:spcBef>
              <a:spcAft>
                <a:spcPts val="0"/>
              </a:spcAft>
              <a:buClr>
                <a:schemeClr val="dk1"/>
              </a:buClr>
              <a:buSzPts val="2133"/>
              <a:buChar char="–"/>
              <a:defRPr sz="2133"/>
            </a:lvl4pPr>
            <a:lvl5pPr indent="-364045" lvl="4" marL="2286000" algn="l">
              <a:spcBef>
                <a:spcPts val="427"/>
              </a:spcBef>
              <a:spcAft>
                <a:spcPts val="0"/>
              </a:spcAft>
              <a:buClr>
                <a:schemeClr val="dk1"/>
              </a:buClr>
              <a:buSzPts val="2133"/>
              <a:buChar char="»"/>
              <a:defRPr sz="2133"/>
            </a:lvl5pPr>
            <a:lvl6pPr indent="-364045" lvl="5" marL="2743200" algn="l">
              <a:spcBef>
                <a:spcPts val="427"/>
              </a:spcBef>
              <a:spcAft>
                <a:spcPts val="0"/>
              </a:spcAft>
              <a:buClr>
                <a:schemeClr val="dk1"/>
              </a:buClr>
              <a:buSzPts val="2133"/>
              <a:buChar char="•"/>
              <a:defRPr sz="2133"/>
            </a:lvl6pPr>
            <a:lvl7pPr indent="-364045" lvl="6" marL="3200400" algn="l">
              <a:spcBef>
                <a:spcPts val="427"/>
              </a:spcBef>
              <a:spcAft>
                <a:spcPts val="0"/>
              </a:spcAft>
              <a:buClr>
                <a:schemeClr val="dk1"/>
              </a:buClr>
              <a:buSzPts val="2133"/>
              <a:buChar char="•"/>
              <a:defRPr sz="2133"/>
            </a:lvl7pPr>
            <a:lvl8pPr indent="-364045" lvl="7" marL="3657600" algn="l">
              <a:spcBef>
                <a:spcPts val="427"/>
              </a:spcBef>
              <a:spcAft>
                <a:spcPts val="0"/>
              </a:spcAft>
              <a:buClr>
                <a:schemeClr val="dk1"/>
              </a:buClr>
              <a:buSzPts val="2133"/>
              <a:buChar char="•"/>
              <a:defRPr sz="2133"/>
            </a:lvl8pPr>
            <a:lvl9pPr indent="-364045" lvl="8" marL="4114800" algn="l">
              <a:spcBef>
                <a:spcPts val="427"/>
              </a:spcBef>
              <a:spcAft>
                <a:spcPts val="0"/>
              </a:spcAft>
              <a:buClr>
                <a:schemeClr val="dk1"/>
              </a:buClr>
              <a:buSzPts val="2133"/>
              <a:buChar char="•"/>
              <a:defRPr sz="2133"/>
            </a:lvl9pPr>
          </a:lstStyle>
          <a:p/>
        </p:txBody>
      </p:sp>
      <p:sp>
        <p:nvSpPr>
          <p:cNvPr id="78" name="Google Shape;78;p5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5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53"/>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5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p5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5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5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 name="Shape 90"/>
        <p:cNvGrpSpPr/>
        <p:nvPr/>
      </p:nvGrpSpPr>
      <p:grpSpPr>
        <a:xfrm>
          <a:off x="0" y="0"/>
          <a:ext cx="0" cy="0"/>
          <a:chOff x="0" y="0"/>
          <a:chExt cx="0" cy="0"/>
        </a:xfrm>
      </p:grpSpPr>
      <p:sp>
        <p:nvSpPr>
          <p:cNvPr id="91" name="Google Shape;91;p55"/>
          <p:cNvSpPr txBox="1"/>
          <p:nvPr>
            <p:ph type="title"/>
          </p:nvPr>
        </p:nvSpPr>
        <p:spPr>
          <a:xfrm>
            <a:off x="609602" y="273049"/>
            <a:ext cx="4011084" cy="116205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667"/>
              <a:buFont typeface="Calibri"/>
              <a:buNone/>
              <a:defRPr b="1" sz="26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55"/>
          <p:cNvSpPr txBox="1"/>
          <p:nvPr>
            <p:ph idx="1" type="body"/>
          </p:nvPr>
        </p:nvSpPr>
        <p:spPr>
          <a:xfrm>
            <a:off x="4766733" y="273052"/>
            <a:ext cx="6815667" cy="5853113"/>
          </a:xfrm>
          <a:prstGeom prst="rect">
            <a:avLst/>
          </a:prstGeom>
          <a:noFill/>
          <a:ln>
            <a:noFill/>
          </a:ln>
        </p:spPr>
        <p:txBody>
          <a:bodyPr anchorCtr="0" anchor="t" bIns="45700" lIns="91425" spcFirstLastPara="1" rIns="91425" wrap="square" tIns="45700">
            <a:normAutofit/>
          </a:bodyPr>
          <a:lstStyle>
            <a:lvl1pPr indent="-499554" lvl="0" marL="457200" algn="l">
              <a:spcBef>
                <a:spcPts val="853"/>
              </a:spcBef>
              <a:spcAft>
                <a:spcPts val="0"/>
              </a:spcAft>
              <a:buClr>
                <a:schemeClr val="dk1"/>
              </a:buClr>
              <a:buSzPts val="4267"/>
              <a:buChar char="•"/>
              <a:defRPr sz="4267"/>
            </a:lvl1pPr>
            <a:lvl2pPr indent="-465645" lvl="1" marL="914400" algn="l">
              <a:spcBef>
                <a:spcPts val="747"/>
              </a:spcBef>
              <a:spcAft>
                <a:spcPts val="0"/>
              </a:spcAft>
              <a:buClr>
                <a:schemeClr val="dk1"/>
              </a:buClr>
              <a:buSzPts val="3733"/>
              <a:buChar char="–"/>
              <a:defRPr sz="3733"/>
            </a:lvl2pPr>
            <a:lvl3pPr indent="-431800" lvl="2" marL="1371600" algn="l">
              <a:spcBef>
                <a:spcPts val="640"/>
              </a:spcBef>
              <a:spcAft>
                <a:spcPts val="0"/>
              </a:spcAft>
              <a:buClr>
                <a:schemeClr val="dk1"/>
              </a:buClr>
              <a:buSzPts val="3200"/>
              <a:buChar char="•"/>
              <a:defRPr sz="3200"/>
            </a:lvl3pPr>
            <a:lvl4pPr indent="-397954" lvl="3" marL="1828800" algn="l">
              <a:spcBef>
                <a:spcPts val="533"/>
              </a:spcBef>
              <a:spcAft>
                <a:spcPts val="0"/>
              </a:spcAft>
              <a:buClr>
                <a:schemeClr val="dk1"/>
              </a:buClr>
              <a:buSzPts val="2667"/>
              <a:buChar char="–"/>
              <a:defRPr sz="2667"/>
            </a:lvl4pPr>
            <a:lvl5pPr indent="-397954" lvl="4" marL="2286000" algn="l">
              <a:spcBef>
                <a:spcPts val="533"/>
              </a:spcBef>
              <a:spcAft>
                <a:spcPts val="0"/>
              </a:spcAft>
              <a:buClr>
                <a:schemeClr val="dk1"/>
              </a:buClr>
              <a:buSzPts val="2667"/>
              <a:buChar char="»"/>
              <a:defRPr sz="2667"/>
            </a:lvl5pPr>
            <a:lvl6pPr indent="-397954" lvl="5" marL="2743200" algn="l">
              <a:spcBef>
                <a:spcPts val="533"/>
              </a:spcBef>
              <a:spcAft>
                <a:spcPts val="0"/>
              </a:spcAft>
              <a:buClr>
                <a:schemeClr val="dk1"/>
              </a:buClr>
              <a:buSzPts val="2667"/>
              <a:buChar char="•"/>
              <a:defRPr sz="2667"/>
            </a:lvl6pPr>
            <a:lvl7pPr indent="-397954" lvl="6" marL="3200400" algn="l">
              <a:spcBef>
                <a:spcPts val="533"/>
              </a:spcBef>
              <a:spcAft>
                <a:spcPts val="0"/>
              </a:spcAft>
              <a:buClr>
                <a:schemeClr val="dk1"/>
              </a:buClr>
              <a:buSzPts val="2667"/>
              <a:buChar char="•"/>
              <a:defRPr sz="2667"/>
            </a:lvl7pPr>
            <a:lvl8pPr indent="-397954" lvl="7" marL="3657600" algn="l">
              <a:spcBef>
                <a:spcPts val="533"/>
              </a:spcBef>
              <a:spcAft>
                <a:spcPts val="0"/>
              </a:spcAft>
              <a:buClr>
                <a:schemeClr val="dk1"/>
              </a:buClr>
              <a:buSzPts val="2667"/>
              <a:buChar char="•"/>
              <a:defRPr sz="2667"/>
            </a:lvl8pPr>
            <a:lvl9pPr indent="-397954" lvl="8" marL="4114800" algn="l">
              <a:spcBef>
                <a:spcPts val="533"/>
              </a:spcBef>
              <a:spcAft>
                <a:spcPts val="0"/>
              </a:spcAft>
              <a:buClr>
                <a:schemeClr val="dk1"/>
              </a:buClr>
              <a:buSzPts val="2667"/>
              <a:buChar char="•"/>
              <a:defRPr sz="2667"/>
            </a:lvl9pPr>
          </a:lstStyle>
          <a:p/>
        </p:txBody>
      </p:sp>
      <p:sp>
        <p:nvSpPr>
          <p:cNvPr id="93" name="Google Shape;93;p55"/>
          <p:cNvSpPr txBox="1"/>
          <p:nvPr>
            <p:ph idx="2" type="body"/>
          </p:nvPr>
        </p:nvSpPr>
        <p:spPr>
          <a:xfrm>
            <a:off x="609602" y="1435102"/>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373"/>
              </a:spcBef>
              <a:spcAft>
                <a:spcPts val="0"/>
              </a:spcAft>
              <a:buClr>
                <a:schemeClr val="dk1"/>
              </a:buClr>
              <a:buSzPts val="1867"/>
              <a:buNone/>
              <a:defRPr sz="1867"/>
            </a:lvl1pPr>
            <a:lvl2pPr indent="-228600" lvl="1" marL="914400" algn="l">
              <a:spcBef>
                <a:spcPts val="320"/>
              </a:spcBef>
              <a:spcAft>
                <a:spcPts val="0"/>
              </a:spcAft>
              <a:buClr>
                <a:schemeClr val="dk1"/>
              </a:buClr>
              <a:buSzPts val="1600"/>
              <a:buNone/>
              <a:defRPr sz="1600"/>
            </a:lvl2pPr>
            <a:lvl3pPr indent="-228600" lvl="2" marL="1371600" algn="l">
              <a:spcBef>
                <a:spcPts val="267"/>
              </a:spcBef>
              <a:spcAft>
                <a:spcPts val="0"/>
              </a:spcAft>
              <a:buClr>
                <a:schemeClr val="dk1"/>
              </a:buClr>
              <a:buSzPts val="1333"/>
              <a:buNone/>
              <a:defRPr sz="1333"/>
            </a:lvl3pPr>
            <a:lvl4pPr indent="-228600" lvl="3" marL="1828800" algn="l">
              <a:spcBef>
                <a:spcPts val="240"/>
              </a:spcBef>
              <a:spcAft>
                <a:spcPts val="0"/>
              </a:spcAft>
              <a:buClr>
                <a:schemeClr val="dk1"/>
              </a:buClr>
              <a:buSzPts val="1200"/>
              <a:buNone/>
              <a:defRPr sz="1200"/>
            </a:lvl4pPr>
            <a:lvl5pPr indent="-228600" lvl="4" marL="2286000" algn="l">
              <a:spcBef>
                <a:spcPts val="240"/>
              </a:spcBef>
              <a:spcAft>
                <a:spcPts val="0"/>
              </a:spcAft>
              <a:buClr>
                <a:schemeClr val="dk1"/>
              </a:buClr>
              <a:buSzPts val="1200"/>
              <a:buNone/>
              <a:defRPr sz="1200"/>
            </a:lvl5pPr>
            <a:lvl6pPr indent="-228600" lvl="5" marL="2743200" algn="l">
              <a:spcBef>
                <a:spcPts val="240"/>
              </a:spcBef>
              <a:spcAft>
                <a:spcPts val="0"/>
              </a:spcAft>
              <a:buClr>
                <a:schemeClr val="dk1"/>
              </a:buClr>
              <a:buSzPts val="1200"/>
              <a:buNone/>
              <a:defRPr sz="1200"/>
            </a:lvl6pPr>
            <a:lvl7pPr indent="-228600" lvl="6" marL="3200400" algn="l">
              <a:spcBef>
                <a:spcPts val="240"/>
              </a:spcBef>
              <a:spcAft>
                <a:spcPts val="0"/>
              </a:spcAft>
              <a:buClr>
                <a:schemeClr val="dk1"/>
              </a:buClr>
              <a:buSzPts val="1200"/>
              <a:buNone/>
              <a:defRPr sz="1200"/>
            </a:lvl7pPr>
            <a:lvl8pPr indent="-228600" lvl="7" marL="3657600" algn="l">
              <a:spcBef>
                <a:spcPts val="240"/>
              </a:spcBef>
              <a:spcAft>
                <a:spcPts val="0"/>
              </a:spcAft>
              <a:buClr>
                <a:schemeClr val="dk1"/>
              </a:buClr>
              <a:buSzPts val="1200"/>
              <a:buNone/>
              <a:defRPr sz="1200"/>
            </a:lvl8pPr>
            <a:lvl9pPr indent="-228600" lvl="8" marL="4114800" algn="l">
              <a:spcBef>
                <a:spcPts val="240"/>
              </a:spcBef>
              <a:spcAft>
                <a:spcPts val="0"/>
              </a:spcAft>
              <a:buClr>
                <a:schemeClr val="dk1"/>
              </a:buClr>
              <a:buSzPts val="1200"/>
              <a:buNone/>
              <a:defRPr sz="1200"/>
            </a:lvl9pPr>
          </a:lstStyle>
          <a:p/>
        </p:txBody>
      </p:sp>
      <p:sp>
        <p:nvSpPr>
          <p:cNvPr id="94" name="Google Shape;94;p5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5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7" name="Shape 97"/>
        <p:cNvGrpSpPr/>
        <p:nvPr/>
      </p:nvGrpSpPr>
      <p:grpSpPr>
        <a:xfrm>
          <a:off x="0" y="0"/>
          <a:ext cx="0" cy="0"/>
          <a:chOff x="0" y="0"/>
          <a:chExt cx="0" cy="0"/>
        </a:xfrm>
      </p:grpSpPr>
      <p:sp>
        <p:nvSpPr>
          <p:cNvPr id="98" name="Google Shape;98;p56"/>
          <p:cNvSpPr txBox="1"/>
          <p:nvPr>
            <p:ph type="title"/>
          </p:nvPr>
        </p:nvSpPr>
        <p:spPr>
          <a:xfrm>
            <a:off x="2389717" y="4800600"/>
            <a:ext cx="7315200" cy="566739"/>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667"/>
              <a:buFont typeface="Calibri"/>
              <a:buNone/>
              <a:defRPr b="1" sz="26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56"/>
          <p:cNvSpPr/>
          <p:nvPr>
            <p:ph idx="2" type="pic"/>
          </p:nvPr>
        </p:nvSpPr>
        <p:spPr>
          <a:xfrm>
            <a:off x="2389717" y="612775"/>
            <a:ext cx="7315200" cy="4114800"/>
          </a:xfrm>
          <a:prstGeom prst="rect">
            <a:avLst/>
          </a:prstGeom>
          <a:noFill/>
          <a:ln>
            <a:noFill/>
          </a:ln>
        </p:spPr>
      </p:sp>
      <p:sp>
        <p:nvSpPr>
          <p:cNvPr id="100" name="Google Shape;100;p56"/>
          <p:cNvSpPr txBox="1"/>
          <p:nvPr>
            <p:ph idx="1" type="body"/>
          </p:nvPr>
        </p:nvSpPr>
        <p:spPr>
          <a:xfrm>
            <a:off x="2389717" y="5367338"/>
            <a:ext cx="7315200" cy="804863"/>
          </a:xfrm>
          <a:prstGeom prst="rect">
            <a:avLst/>
          </a:prstGeom>
          <a:noFill/>
          <a:ln>
            <a:noFill/>
          </a:ln>
        </p:spPr>
        <p:txBody>
          <a:bodyPr anchorCtr="0" anchor="t" bIns="45700" lIns="91425" spcFirstLastPara="1" rIns="91425" wrap="square" tIns="45700">
            <a:normAutofit/>
          </a:bodyPr>
          <a:lstStyle>
            <a:lvl1pPr indent="-228600" lvl="0" marL="457200" algn="l">
              <a:spcBef>
                <a:spcPts val="373"/>
              </a:spcBef>
              <a:spcAft>
                <a:spcPts val="0"/>
              </a:spcAft>
              <a:buClr>
                <a:schemeClr val="dk1"/>
              </a:buClr>
              <a:buSzPts val="1867"/>
              <a:buNone/>
              <a:defRPr sz="1867"/>
            </a:lvl1pPr>
            <a:lvl2pPr indent="-228600" lvl="1" marL="914400" algn="l">
              <a:spcBef>
                <a:spcPts val="320"/>
              </a:spcBef>
              <a:spcAft>
                <a:spcPts val="0"/>
              </a:spcAft>
              <a:buClr>
                <a:schemeClr val="dk1"/>
              </a:buClr>
              <a:buSzPts val="1600"/>
              <a:buNone/>
              <a:defRPr sz="1600"/>
            </a:lvl2pPr>
            <a:lvl3pPr indent="-228600" lvl="2" marL="1371600" algn="l">
              <a:spcBef>
                <a:spcPts val="267"/>
              </a:spcBef>
              <a:spcAft>
                <a:spcPts val="0"/>
              </a:spcAft>
              <a:buClr>
                <a:schemeClr val="dk1"/>
              </a:buClr>
              <a:buSzPts val="1333"/>
              <a:buNone/>
              <a:defRPr sz="1333"/>
            </a:lvl3pPr>
            <a:lvl4pPr indent="-228600" lvl="3" marL="1828800" algn="l">
              <a:spcBef>
                <a:spcPts val="240"/>
              </a:spcBef>
              <a:spcAft>
                <a:spcPts val="0"/>
              </a:spcAft>
              <a:buClr>
                <a:schemeClr val="dk1"/>
              </a:buClr>
              <a:buSzPts val="1200"/>
              <a:buNone/>
              <a:defRPr sz="1200"/>
            </a:lvl4pPr>
            <a:lvl5pPr indent="-228600" lvl="4" marL="2286000" algn="l">
              <a:spcBef>
                <a:spcPts val="240"/>
              </a:spcBef>
              <a:spcAft>
                <a:spcPts val="0"/>
              </a:spcAft>
              <a:buClr>
                <a:schemeClr val="dk1"/>
              </a:buClr>
              <a:buSzPts val="1200"/>
              <a:buNone/>
              <a:defRPr sz="1200"/>
            </a:lvl5pPr>
            <a:lvl6pPr indent="-228600" lvl="5" marL="2743200" algn="l">
              <a:spcBef>
                <a:spcPts val="240"/>
              </a:spcBef>
              <a:spcAft>
                <a:spcPts val="0"/>
              </a:spcAft>
              <a:buClr>
                <a:schemeClr val="dk1"/>
              </a:buClr>
              <a:buSzPts val="1200"/>
              <a:buNone/>
              <a:defRPr sz="1200"/>
            </a:lvl6pPr>
            <a:lvl7pPr indent="-228600" lvl="6" marL="3200400" algn="l">
              <a:spcBef>
                <a:spcPts val="240"/>
              </a:spcBef>
              <a:spcAft>
                <a:spcPts val="0"/>
              </a:spcAft>
              <a:buClr>
                <a:schemeClr val="dk1"/>
              </a:buClr>
              <a:buSzPts val="1200"/>
              <a:buNone/>
              <a:defRPr sz="1200"/>
            </a:lvl7pPr>
            <a:lvl8pPr indent="-228600" lvl="7" marL="3657600" algn="l">
              <a:spcBef>
                <a:spcPts val="240"/>
              </a:spcBef>
              <a:spcAft>
                <a:spcPts val="0"/>
              </a:spcAft>
              <a:buClr>
                <a:schemeClr val="dk1"/>
              </a:buClr>
              <a:buSzPts val="1200"/>
              <a:buNone/>
              <a:defRPr sz="1200"/>
            </a:lvl8pPr>
            <a:lvl9pPr indent="-228600" lvl="8" marL="4114800" algn="l">
              <a:spcBef>
                <a:spcPts val="240"/>
              </a:spcBef>
              <a:spcAft>
                <a:spcPts val="0"/>
              </a:spcAft>
              <a:buClr>
                <a:schemeClr val="dk1"/>
              </a:buClr>
              <a:buSzPts val="1200"/>
              <a:buNone/>
              <a:defRPr sz="1200"/>
            </a:lvl9pPr>
          </a:lstStyle>
          <a:p/>
        </p:txBody>
      </p:sp>
      <p:sp>
        <p:nvSpPr>
          <p:cNvPr id="101" name="Google Shape;101;p5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5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p57"/>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57"/>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7" name="Google Shape;107;p5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5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0" name="Shape 110"/>
        <p:cNvGrpSpPr/>
        <p:nvPr/>
      </p:nvGrpSpPr>
      <p:grpSpPr>
        <a:xfrm>
          <a:off x="0" y="0"/>
          <a:ext cx="0" cy="0"/>
          <a:chOff x="0" y="0"/>
          <a:chExt cx="0" cy="0"/>
        </a:xfrm>
      </p:grpSpPr>
      <p:sp>
        <p:nvSpPr>
          <p:cNvPr id="111" name="Google Shape;111;p58"/>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58"/>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3" name="Google Shape;113;p5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5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type="tx">
  <p:cSld name="TITLE_AND_BODY">
    <p:bg>
      <p:bgPr>
        <a:solidFill>
          <a:srgbClr val="A6AAA8"/>
        </a:solidFill>
      </p:bgPr>
    </p:bg>
    <p:spTree>
      <p:nvGrpSpPr>
        <p:cNvPr id="116" name="Shape 116"/>
        <p:cNvGrpSpPr/>
        <p:nvPr/>
      </p:nvGrpSpPr>
      <p:grpSpPr>
        <a:xfrm>
          <a:off x="0" y="0"/>
          <a:ext cx="0" cy="0"/>
          <a:chOff x="0" y="0"/>
          <a:chExt cx="0" cy="0"/>
        </a:xfrm>
      </p:grpSpPr>
      <p:sp>
        <p:nvSpPr>
          <p:cNvPr id="117" name="Google Shape;117;p59"/>
          <p:cNvSpPr txBox="1"/>
          <p:nvPr>
            <p:ph type="title"/>
          </p:nvPr>
        </p:nvSpPr>
        <p:spPr>
          <a:xfrm>
            <a:off x="56525" y="-49326"/>
            <a:ext cx="9811991" cy="1107979"/>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00000"/>
              </a:buClr>
              <a:buSzPts val="2667"/>
              <a:buFont typeface="Avenir"/>
              <a:buNone/>
              <a:defRPr b="1" sz="2667">
                <a:solidFill>
                  <a:srgbClr val="000000"/>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9"/>
          <p:cNvSpPr txBox="1"/>
          <p:nvPr>
            <p:ph idx="12" type="sldNum"/>
          </p:nvPr>
        </p:nvSpPr>
        <p:spPr>
          <a:xfrm>
            <a:off x="5983742" y="6540501"/>
            <a:ext cx="218181" cy="22046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600" u="none" cap="none" strike="noStrike">
                <a:solidFill>
                  <a:srgbClr val="888888"/>
                </a:solidFill>
                <a:latin typeface="Calibri"/>
                <a:ea typeface="Calibri"/>
                <a:cs typeface="Calibri"/>
                <a:sym typeface="Calibri"/>
              </a:defRPr>
            </a:lvl1pPr>
            <a:lvl2pPr indent="0" lvl="1" marL="0" marR="0" algn="r">
              <a:spcBef>
                <a:spcPts val="0"/>
              </a:spcBef>
              <a:buNone/>
              <a:defRPr b="0" i="0" sz="1600" u="none" cap="none" strike="noStrike">
                <a:solidFill>
                  <a:srgbClr val="888888"/>
                </a:solidFill>
                <a:latin typeface="Calibri"/>
                <a:ea typeface="Calibri"/>
                <a:cs typeface="Calibri"/>
                <a:sym typeface="Calibri"/>
              </a:defRPr>
            </a:lvl2pPr>
            <a:lvl3pPr indent="0" lvl="2" marL="0" marR="0" algn="r">
              <a:spcBef>
                <a:spcPts val="0"/>
              </a:spcBef>
              <a:buNone/>
              <a:defRPr b="0" i="0" sz="1600" u="none" cap="none" strike="noStrike">
                <a:solidFill>
                  <a:srgbClr val="888888"/>
                </a:solidFill>
                <a:latin typeface="Calibri"/>
                <a:ea typeface="Calibri"/>
                <a:cs typeface="Calibri"/>
                <a:sym typeface="Calibri"/>
              </a:defRPr>
            </a:lvl3pPr>
            <a:lvl4pPr indent="0" lvl="3" marL="0" marR="0" algn="r">
              <a:spcBef>
                <a:spcPts val="0"/>
              </a:spcBef>
              <a:buNone/>
              <a:defRPr b="0" i="0" sz="1600" u="none" cap="none" strike="noStrike">
                <a:solidFill>
                  <a:srgbClr val="888888"/>
                </a:solidFill>
                <a:latin typeface="Calibri"/>
                <a:ea typeface="Calibri"/>
                <a:cs typeface="Calibri"/>
                <a:sym typeface="Calibri"/>
              </a:defRPr>
            </a:lvl4pPr>
            <a:lvl5pPr indent="0" lvl="4" marL="0" marR="0" algn="r">
              <a:spcBef>
                <a:spcPts val="0"/>
              </a:spcBef>
              <a:buNone/>
              <a:defRPr b="0" i="0" sz="1600" u="none" cap="none" strike="noStrike">
                <a:solidFill>
                  <a:srgbClr val="888888"/>
                </a:solidFill>
                <a:latin typeface="Calibri"/>
                <a:ea typeface="Calibri"/>
                <a:cs typeface="Calibri"/>
                <a:sym typeface="Calibri"/>
              </a:defRPr>
            </a:lvl5pPr>
            <a:lvl6pPr indent="0" lvl="5" marL="0" marR="0" algn="r">
              <a:spcBef>
                <a:spcPts val="0"/>
              </a:spcBef>
              <a:buNone/>
              <a:defRPr b="0" i="0" sz="1600" u="none" cap="none" strike="noStrike">
                <a:solidFill>
                  <a:srgbClr val="888888"/>
                </a:solidFill>
                <a:latin typeface="Calibri"/>
                <a:ea typeface="Calibri"/>
                <a:cs typeface="Calibri"/>
                <a:sym typeface="Calibri"/>
              </a:defRPr>
            </a:lvl6pPr>
            <a:lvl7pPr indent="0" lvl="6" marL="0" marR="0" algn="r">
              <a:spcBef>
                <a:spcPts val="0"/>
              </a:spcBef>
              <a:buNone/>
              <a:defRPr b="0" i="0" sz="1600" u="none" cap="none" strike="noStrike">
                <a:solidFill>
                  <a:srgbClr val="888888"/>
                </a:solidFill>
                <a:latin typeface="Calibri"/>
                <a:ea typeface="Calibri"/>
                <a:cs typeface="Calibri"/>
                <a:sym typeface="Calibri"/>
              </a:defRPr>
            </a:lvl7pPr>
            <a:lvl8pPr indent="0" lvl="7" marL="0" marR="0" algn="r">
              <a:spcBef>
                <a:spcPts val="0"/>
              </a:spcBef>
              <a:buNone/>
              <a:defRPr b="0" i="0" sz="1600" u="none" cap="none" strike="noStrike">
                <a:solidFill>
                  <a:srgbClr val="888888"/>
                </a:solidFill>
                <a:latin typeface="Calibri"/>
                <a:ea typeface="Calibri"/>
                <a:cs typeface="Calibri"/>
                <a:sym typeface="Calibri"/>
              </a:defRPr>
            </a:lvl8pPr>
            <a:lvl9pPr indent="0" lvl="8" marL="0" marR="0" algn="r">
              <a:spcBef>
                <a:spcPts val="0"/>
              </a:spcBef>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1" name="Shape 131"/>
        <p:cNvGrpSpPr/>
        <p:nvPr/>
      </p:nvGrpSpPr>
      <p:grpSpPr>
        <a:xfrm>
          <a:off x="0" y="0"/>
          <a:ext cx="0" cy="0"/>
          <a:chOff x="0" y="0"/>
          <a:chExt cx="0" cy="0"/>
        </a:xfrm>
      </p:grpSpPr>
      <p:grpSp>
        <p:nvGrpSpPr>
          <p:cNvPr id="132" name="Google Shape;132;p41"/>
          <p:cNvGrpSpPr/>
          <p:nvPr/>
        </p:nvGrpSpPr>
        <p:grpSpPr>
          <a:xfrm>
            <a:off x="-16565" y="-25811"/>
            <a:ext cx="12208565" cy="1393204"/>
            <a:chOff x="-16565" y="-25811"/>
            <a:chExt cx="12208565" cy="1393204"/>
          </a:xfrm>
        </p:grpSpPr>
        <p:pic>
          <p:nvPicPr>
            <p:cNvPr id="133" name="Google Shape;133;p41"/>
            <p:cNvPicPr preferRelativeResize="0"/>
            <p:nvPr/>
          </p:nvPicPr>
          <p:blipFill rotWithShape="1">
            <a:blip r:embed="rId2">
              <a:alphaModFix/>
            </a:blip>
            <a:srcRect b="0" l="0" r="0" t="0"/>
            <a:stretch/>
          </p:blipFill>
          <p:spPr>
            <a:xfrm>
              <a:off x="-16565" y="-10833"/>
              <a:ext cx="3200400" cy="1378226"/>
            </a:xfrm>
            <a:prstGeom prst="rect">
              <a:avLst/>
            </a:prstGeom>
            <a:noFill/>
            <a:ln>
              <a:noFill/>
            </a:ln>
          </p:spPr>
        </p:pic>
        <p:pic>
          <p:nvPicPr>
            <p:cNvPr id="134" name="Google Shape;134;p41"/>
            <p:cNvPicPr preferRelativeResize="0"/>
            <p:nvPr/>
          </p:nvPicPr>
          <p:blipFill rotWithShape="1">
            <a:blip r:embed="rId3">
              <a:alphaModFix/>
            </a:blip>
            <a:srcRect b="0" l="0" r="0" t="0"/>
            <a:stretch/>
          </p:blipFill>
          <p:spPr>
            <a:xfrm>
              <a:off x="3183835" y="-25811"/>
              <a:ext cx="3200400" cy="1393204"/>
            </a:xfrm>
            <a:prstGeom prst="rect">
              <a:avLst/>
            </a:prstGeom>
            <a:noFill/>
            <a:ln>
              <a:noFill/>
            </a:ln>
          </p:spPr>
        </p:pic>
        <p:pic>
          <p:nvPicPr>
            <p:cNvPr id="135" name="Google Shape;135;p41"/>
            <p:cNvPicPr preferRelativeResize="0"/>
            <p:nvPr/>
          </p:nvPicPr>
          <p:blipFill rotWithShape="1">
            <a:blip r:embed="rId4">
              <a:alphaModFix/>
            </a:blip>
            <a:srcRect b="0" l="0" r="0" t="0"/>
            <a:stretch/>
          </p:blipFill>
          <p:spPr>
            <a:xfrm>
              <a:off x="8991600" y="-10834"/>
              <a:ext cx="3200400" cy="1378227"/>
            </a:xfrm>
            <a:prstGeom prst="rect">
              <a:avLst/>
            </a:prstGeom>
            <a:noFill/>
            <a:ln>
              <a:noFill/>
            </a:ln>
          </p:spPr>
        </p:pic>
        <p:pic>
          <p:nvPicPr>
            <p:cNvPr id="136" name="Google Shape;136;p41"/>
            <p:cNvPicPr preferRelativeResize="0"/>
            <p:nvPr/>
          </p:nvPicPr>
          <p:blipFill rotWithShape="1">
            <a:blip r:embed="rId5">
              <a:alphaModFix/>
            </a:blip>
            <a:srcRect b="0" l="0" r="0" t="0"/>
            <a:stretch/>
          </p:blipFill>
          <p:spPr>
            <a:xfrm>
              <a:off x="6026426" y="-10833"/>
              <a:ext cx="3200400" cy="1378226"/>
            </a:xfrm>
            <a:prstGeom prst="rect">
              <a:avLst/>
            </a:prstGeom>
            <a:noFill/>
            <a:ln>
              <a:noFill/>
            </a:ln>
          </p:spPr>
        </p:pic>
      </p:grpSp>
      <p:sp>
        <p:nvSpPr>
          <p:cNvPr id="137" name="Google Shape;137;p41"/>
          <p:cNvSpPr txBox="1"/>
          <p:nvPr>
            <p:ph type="title"/>
          </p:nvPr>
        </p:nvSpPr>
        <p:spPr>
          <a:xfrm>
            <a:off x="3275807" y="7317"/>
            <a:ext cx="8077993"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41"/>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1"/>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41"/>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Calibri"/>
                <a:ea typeface="Calibri"/>
                <a:cs typeface="Calibri"/>
                <a:sym typeface="Calibri"/>
              </a:defRPr>
            </a:lvl1pPr>
            <a:lvl2pPr indent="0" lvl="1" marL="0" algn="r">
              <a:spcBef>
                <a:spcPts val="0"/>
              </a:spcBef>
              <a:buNone/>
              <a:defRPr b="0" i="0" sz="1200" u="none" cap="none" strike="noStrike">
                <a:solidFill>
                  <a:schemeClr val="dk1"/>
                </a:solidFill>
                <a:latin typeface="Calibri"/>
                <a:ea typeface="Calibri"/>
                <a:cs typeface="Calibri"/>
                <a:sym typeface="Calibri"/>
              </a:defRPr>
            </a:lvl2pPr>
            <a:lvl3pPr indent="0" lvl="2" marL="0" algn="r">
              <a:spcBef>
                <a:spcPts val="0"/>
              </a:spcBef>
              <a:buNone/>
              <a:defRPr b="0" i="0" sz="1200" u="none" cap="none" strike="noStrike">
                <a:solidFill>
                  <a:schemeClr val="dk1"/>
                </a:solidFill>
                <a:latin typeface="Calibri"/>
                <a:ea typeface="Calibri"/>
                <a:cs typeface="Calibri"/>
                <a:sym typeface="Calibri"/>
              </a:defRPr>
            </a:lvl3pPr>
            <a:lvl4pPr indent="0" lvl="3" marL="0" algn="r">
              <a:spcBef>
                <a:spcPts val="0"/>
              </a:spcBef>
              <a:buNone/>
              <a:defRPr b="0" i="0" sz="1200" u="none" cap="none" strike="noStrike">
                <a:solidFill>
                  <a:schemeClr val="dk1"/>
                </a:solidFill>
                <a:latin typeface="Calibri"/>
                <a:ea typeface="Calibri"/>
                <a:cs typeface="Calibri"/>
                <a:sym typeface="Calibri"/>
              </a:defRPr>
            </a:lvl4pPr>
            <a:lvl5pPr indent="0" lvl="4" marL="0" algn="r">
              <a:spcBef>
                <a:spcPts val="0"/>
              </a:spcBef>
              <a:buNone/>
              <a:defRPr b="0" i="0" sz="1200" u="none" cap="none" strike="noStrike">
                <a:solidFill>
                  <a:schemeClr val="dk1"/>
                </a:solidFill>
                <a:latin typeface="Calibri"/>
                <a:ea typeface="Calibri"/>
                <a:cs typeface="Calibri"/>
                <a:sym typeface="Calibri"/>
              </a:defRPr>
            </a:lvl5pPr>
            <a:lvl6pPr indent="0" lvl="5" marL="0" algn="r">
              <a:spcBef>
                <a:spcPts val="0"/>
              </a:spcBef>
              <a:buNone/>
              <a:defRPr b="0" i="0" sz="1200" u="none" cap="none" strike="noStrike">
                <a:solidFill>
                  <a:schemeClr val="dk1"/>
                </a:solidFill>
                <a:latin typeface="Calibri"/>
                <a:ea typeface="Calibri"/>
                <a:cs typeface="Calibri"/>
                <a:sym typeface="Calibri"/>
              </a:defRPr>
            </a:lvl6pPr>
            <a:lvl7pPr indent="0" lvl="6" marL="0" algn="r">
              <a:spcBef>
                <a:spcPts val="0"/>
              </a:spcBef>
              <a:buNone/>
              <a:defRPr b="0" i="0" sz="1200" u="none" cap="none" strike="noStrike">
                <a:solidFill>
                  <a:schemeClr val="dk1"/>
                </a:solidFill>
                <a:latin typeface="Calibri"/>
                <a:ea typeface="Calibri"/>
                <a:cs typeface="Calibri"/>
                <a:sym typeface="Calibri"/>
              </a:defRPr>
            </a:lvl7pPr>
            <a:lvl8pPr indent="0" lvl="7" marL="0" algn="r">
              <a:spcBef>
                <a:spcPts val="0"/>
              </a:spcBef>
              <a:buNone/>
              <a:defRPr b="0" i="0" sz="1200" u="none" cap="none" strike="noStrike">
                <a:solidFill>
                  <a:schemeClr val="dk1"/>
                </a:solidFill>
                <a:latin typeface="Calibri"/>
                <a:ea typeface="Calibri"/>
                <a:cs typeface="Calibri"/>
                <a:sym typeface="Calibri"/>
              </a:defRPr>
            </a:lvl8pPr>
            <a:lvl9pPr indent="0" lvl="8" mar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above_logo_ppt.gif" id="142" name="Google Shape;142;p41"/>
          <p:cNvPicPr preferRelativeResize="0"/>
          <p:nvPr/>
        </p:nvPicPr>
        <p:blipFill rotWithShape="1">
          <a:blip r:embed="rId6">
            <a:alphaModFix/>
          </a:blip>
          <a:srcRect b="0" l="0" r="0" t="0"/>
          <a:stretch/>
        </p:blipFill>
        <p:spPr>
          <a:xfrm>
            <a:off x="75407" y="298450"/>
            <a:ext cx="3060700" cy="5588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3" name="Shape 143"/>
        <p:cNvGrpSpPr/>
        <p:nvPr/>
      </p:nvGrpSpPr>
      <p:grpSpPr>
        <a:xfrm>
          <a:off x="0" y="0"/>
          <a:ext cx="0" cy="0"/>
          <a:chOff x="0" y="0"/>
          <a:chExt cx="0" cy="0"/>
        </a:xfrm>
      </p:grpSpPr>
      <p:sp>
        <p:nvSpPr>
          <p:cNvPr id="144" name="Google Shape;144;p6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6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6" name="Google Shape;146;p60"/>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6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6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Calibri"/>
                <a:ea typeface="Calibri"/>
                <a:cs typeface="Calibri"/>
                <a:sym typeface="Calibri"/>
              </a:defRPr>
            </a:lvl1pPr>
            <a:lvl2pPr indent="0" lvl="1" marL="0" algn="r">
              <a:spcBef>
                <a:spcPts val="0"/>
              </a:spcBef>
              <a:buNone/>
              <a:defRPr b="0" i="0" sz="1200" u="none" cap="none" strike="noStrike">
                <a:solidFill>
                  <a:schemeClr val="dk1"/>
                </a:solidFill>
                <a:latin typeface="Calibri"/>
                <a:ea typeface="Calibri"/>
                <a:cs typeface="Calibri"/>
                <a:sym typeface="Calibri"/>
              </a:defRPr>
            </a:lvl2pPr>
            <a:lvl3pPr indent="0" lvl="2" marL="0" algn="r">
              <a:spcBef>
                <a:spcPts val="0"/>
              </a:spcBef>
              <a:buNone/>
              <a:defRPr b="0" i="0" sz="1200" u="none" cap="none" strike="noStrike">
                <a:solidFill>
                  <a:schemeClr val="dk1"/>
                </a:solidFill>
                <a:latin typeface="Calibri"/>
                <a:ea typeface="Calibri"/>
                <a:cs typeface="Calibri"/>
                <a:sym typeface="Calibri"/>
              </a:defRPr>
            </a:lvl3pPr>
            <a:lvl4pPr indent="0" lvl="3" marL="0" algn="r">
              <a:spcBef>
                <a:spcPts val="0"/>
              </a:spcBef>
              <a:buNone/>
              <a:defRPr b="0" i="0" sz="1200" u="none" cap="none" strike="noStrike">
                <a:solidFill>
                  <a:schemeClr val="dk1"/>
                </a:solidFill>
                <a:latin typeface="Calibri"/>
                <a:ea typeface="Calibri"/>
                <a:cs typeface="Calibri"/>
                <a:sym typeface="Calibri"/>
              </a:defRPr>
            </a:lvl4pPr>
            <a:lvl5pPr indent="0" lvl="4" marL="0" algn="r">
              <a:spcBef>
                <a:spcPts val="0"/>
              </a:spcBef>
              <a:buNone/>
              <a:defRPr b="0" i="0" sz="1200" u="none" cap="none" strike="noStrike">
                <a:solidFill>
                  <a:schemeClr val="dk1"/>
                </a:solidFill>
                <a:latin typeface="Calibri"/>
                <a:ea typeface="Calibri"/>
                <a:cs typeface="Calibri"/>
                <a:sym typeface="Calibri"/>
              </a:defRPr>
            </a:lvl5pPr>
            <a:lvl6pPr indent="0" lvl="5" marL="0" algn="r">
              <a:spcBef>
                <a:spcPts val="0"/>
              </a:spcBef>
              <a:buNone/>
              <a:defRPr b="0" i="0" sz="1200" u="none" cap="none" strike="noStrike">
                <a:solidFill>
                  <a:schemeClr val="dk1"/>
                </a:solidFill>
                <a:latin typeface="Calibri"/>
                <a:ea typeface="Calibri"/>
                <a:cs typeface="Calibri"/>
                <a:sym typeface="Calibri"/>
              </a:defRPr>
            </a:lvl6pPr>
            <a:lvl7pPr indent="0" lvl="6" marL="0" algn="r">
              <a:spcBef>
                <a:spcPts val="0"/>
              </a:spcBef>
              <a:buNone/>
              <a:defRPr b="0" i="0" sz="1200" u="none" cap="none" strike="noStrike">
                <a:solidFill>
                  <a:schemeClr val="dk1"/>
                </a:solidFill>
                <a:latin typeface="Calibri"/>
                <a:ea typeface="Calibri"/>
                <a:cs typeface="Calibri"/>
                <a:sym typeface="Calibri"/>
              </a:defRPr>
            </a:lvl7pPr>
            <a:lvl8pPr indent="0" lvl="7" marL="0" algn="r">
              <a:spcBef>
                <a:spcPts val="0"/>
              </a:spcBef>
              <a:buNone/>
              <a:defRPr b="0" i="0" sz="1200" u="none" cap="none" strike="noStrike">
                <a:solidFill>
                  <a:schemeClr val="dk1"/>
                </a:solidFill>
                <a:latin typeface="Calibri"/>
                <a:ea typeface="Calibri"/>
                <a:cs typeface="Calibri"/>
                <a:sym typeface="Calibri"/>
              </a:defRPr>
            </a:lvl8pPr>
            <a:lvl9pPr indent="0" lvl="8" mar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9" name="Shape 149"/>
        <p:cNvGrpSpPr/>
        <p:nvPr/>
      </p:nvGrpSpPr>
      <p:grpSpPr>
        <a:xfrm>
          <a:off x="0" y="0"/>
          <a:ext cx="0" cy="0"/>
          <a:chOff x="0" y="0"/>
          <a:chExt cx="0" cy="0"/>
        </a:xfrm>
      </p:grpSpPr>
      <p:sp>
        <p:nvSpPr>
          <p:cNvPr id="150" name="Google Shape;150;p61"/>
          <p:cNvSpPr txBox="1"/>
          <p:nvPr>
            <p:ph type="title"/>
          </p:nvPr>
        </p:nvSpPr>
        <p:spPr>
          <a:xfrm>
            <a:off x="831850" y="1709739"/>
            <a:ext cx="10515600" cy="285273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61"/>
          <p:cNvSpPr txBox="1"/>
          <p:nvPr>
            <p:ph idx="1" type="body"/>
          </p:nvPr>
        </p:nvSpPr>
        <p:spPr>
          <a:xfrm>
            <a:off x="831850" y="4589464"/>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2" name="Google Shape;152;p61"/>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61"/>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61"/>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5" name="Shape 155"/>
        <p:cNvGrpSpPr/>
        <p:nvPr/>
      </p:nvGrpSpPr>
      <p:grpSpPr>
        <a:xfrm>
          <a:off x="0" y="0"/>
          <a:ext cx="0" cy="0"/>
          <a:chOff x="0" y="0"/>
          <a:chExt cx="0" cy="0"/>
        </a:xfrm>
      </p:grpSpPr>
      <p:sp>
        <p:nvSpPr>
          <p:cNvPr id="156" name="Google Shape;156;p62"/>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6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6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62"/>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62"/>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62"/>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2" name="Shape 162"/>
        <p:cNvGrpSpPr/>
        <p:nvPr/>
      </p:nvGrpSpPr>
      <p:grpSpPr>
        <a:xfrm>
          <a:off x="0" y="0"/>
          <a:ext cx="0" cy="0"/>
          <a:chOff x="0" y="0"/>
          <a:chExt cx="0" cy="0"/>
        </a:xfrm>
      </p:grpSpPr>
      <p:sp>
        <p:nvSpPr>
          <p:cNvPr id="163" name="Google Shape;163;p63"/>
          <p:cNvSpPr txBox="1"/>
          <p:nvPr>
            <p:ph type="title"/>
          </p:nvPr>
        </p:nvSpPr>
        <p:spPr>
          <a:xfrm>
            <a:off x="839788" y="365126"/>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63"/>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63"/>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6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6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63"/>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63"/>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63"/>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1" name="Shape 171"/>
        <p:cNvGrpSpPr/>
        <p:nvPr/>
      </p:nvGrpSpPr>
      <p:grpSpPr>
        <a:xfrm>
          <a:off x="0" y="0"/>
          <a:ext cx="0" cy="0"/>
          <a:chOff x="0" y="0"/>
          <a:chExt cx="0" cy="0"/>
        </a:xfrm>
      </p:grpSpPr>
      <p:sp>
        <p:nvSpPr>
          <p:cNvPr id="172" name="Google Shape;172;p64"/>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64"/>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64"/>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64"/>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6" name="Shape 176"/>
        <p:cNvGrpSpPr/>
        <p:nvPr/>
      </p:nvGrpSpPr>
      <p:grpSpPr>
        <a:xfrm>
          <a:off x="0" y="0"/>
          <a:ext cx="0" cy="0"/>
          <a:chOff x="0" y="0"/>
          <a:chExt cx="0" cy="0"/>
        </a:xfrm>
      </p:grpSpPr>
      <p:sp>
        <p:nvSpPr>
          <p:cNvPr id="177" name="Google Shape;177;p65"/>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65"/>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65"/>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0" name="Shape 180"/>
        <p:cNvGrpSpPr/>
        <p:nvPr/>
      </p:nvGrpSpPr>
      <p:grpSpPr>
        <a:xfrm>
          <a:off x="0" y="0"/>
          <a:ext cx="0" cy="0"/>
          <a:chOff x="0" y="0"/>
          <a:chExt cx="0" cy="0"/>
        </a:xfrm>
      </p:grpSpPr>
      <p:sp>
        <p:nvSpPr>
          <p:cNvPr id="181" name="Google Shape;181;p66"/>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66"/>
          <p:cNvSpPr txBox="1"/>
          <p:nvPr>
            <p:ph idx="1" type="body"/>
          </p:nvPr>
        </p:nvSpPr>
        <p:spPr>
          <a:xfrm>
            <a:off x="5183188" y="987426"/>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 name="Google Shape;183;p66"/>
          <p:cNvSpPr txBox="1"/>
          <p:nvPr>
            <p:ph idx="2"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4" name="Google Shape;184;p66"/>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66"/>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66"/>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7" name="Shape 187"/>
        <p:cNvGrpSpPr/>
        <p:nvPr/>
      </p:nvGrpSpPr>
      <p:grpSpPr>
        <a:xfrm>
          <a:off x="0" y="0"/>
          <a:ext cx="0" cy="0"/>
          <a:chOff x="0" y="0"/>
          <a:chExt cx="0" cy="0"/>
        </a:xfrm>
      </p:grpSpPr>
      <p:sp>
        <p:nvSpPr>
          <p:cNvPr id="188" name="Google Shape;188;p67"/>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67"/>
          <p:cNvSpPr/>
          <p:nvPr>
            <p:ph idx="2" type="pic"/>
          </p:nvPr>
        </p:nvSpPr>
        <p:spPr>
          <a:xfrm>
            <a:off x="5183188" y="987426"/>
            <a:ext cx="6172200" cy="4873625"/>
          </a:xfrm>
          <a:prstGeom prst="rect">
            <a:avLst/>
          </a:prstGeom>
          <a:noFill/>
          <a:ln>
            <a:noFill/>
          </a:ln>
        </p:spPr>
      </p:sp>
      <p:sp>
        <p:nvSpPr>
          <p:cNvPr id="190" name="Google Shape;190;p67"/>
          <p:cNvSpPr txBox="1"/>
          <p:nvPr>
            <p:ph idx="1"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1" name="Google Shape;191;p67"/>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67"/>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67"/>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4" name="Shape 194"/>
        <p:cNvGrpSpPr/>
        <p:nvPr/>
      </p:nvGrpSpPr>
      <p:grpSpPr>
        <a:xfrm>
          <a:off x="0" y="0"/>
          <a:ext cx="0" cy="0"/>
          <a:chOff x="0" y="0"/>
          <a:chExt cx="0" cy="0"/>
        </a:xfrm>
      </p:grpSpPr>
      <p:sp>
        <p:nvSpPr>
          <p:cNvPr id="195" name="Google Shape;195;p68"/>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6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68"/>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68"/>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68"/>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0" name="Shape 200"/>
        <p:cNvGrpSpPr/>
        <p:nvPr/>
      </p:nvGrpSpPr>
      <p:grpSpPr>
        <a:xfrm>
          <a:off x="0" y="0"/>
          <a:ext cx="0" cy="0"/>
          <a:chOff x="0" y="0"/>
          <a:chExt cx="0" cy="0"/>
        </a:xfrm>
      </p:grpSpPr>
      <p:sp>
        <p:nvSpPr>
          <p:cNvPr id="201" name="Google Shape;201;p6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6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69"/>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69"/>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69"/>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208" name="Shape 208"/>
        <p:cNvGrpSpPr/>
        <p:nvPr/>
      </p:nvGrpSpPr>
      <p:grpSpPr>
        <a:xfrm>
          <a:off x="0" y="0"/>
          <a:ext cx="0" cy="0"/>
          <a:chOff x="0" y="0"/>
          <a:chExt cx="0" cy="0"/>
        </a:xfrm>
      </p:grpSpPr>
      <p:sp>
        <p:nvSpPr>
          <p:cNvPr id="209" name="Google Shape;209;p43"/>
          <p:cNvSpPr txBox="1"/>
          <p:nvPr>
            <p:ph type="title"/>
          </p:nvPr>
        </p:nvSpPr>
        <p:spPr>
          <a:xfrm>
            <a:off x="614569" y="1471929"/>
            <a:ext cx="10962861" cy="7878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p43"/>
          <p:cNvSpPr txBox="1"/>
          <p:nvPr>
            <p:ph idx="1" type="body"/>
          </p:nvPr>
        </p:nvSpPr>
        <p:spPr>
          <a:xfrm>
            <a:off x="614569" y="2538245"/>
            <a:ext cx="10962861" cy="3920307"/>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211" name="Shape 211"/>
        <p:cNvGrpSpPr/>
        <p:nvPr/>
      </p:nvGrpSpPr>
      <p:grpSpPr>
        <a:xfrm>
          <a:off x="0" y="0"/>
          <a:ext cx="0" cy="0"/>
          <a:chOff x="0" y="0"/>
          <a:chExt cx="0" cy="0"/>
        </a:xfrm>
      </p:grpSpPr>
      <p:sp>
        <p:nvSpPr>
          <p:cNvPr id="212" name="Google Shape;212;p70"/>
          <p:cNvSpPr txBox="1"/>
          <p:nvPr>
            <p:ph type="title"/>
          </p:nvPr>
        </p:nvSpPr>
        <p:spPr>
          <a:xfrm>
            <a:off x="838200" y="1965324"/>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chemeClr val="dk1"/>
              </a:buClr>
              <a:buSzPts val="4400"/>
              <a:buFont typeface="Calibri"/>
              <a:buNone/>
              <a:defRPr b="1"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70"/>
          <p:cNvSpPr txBox="1"/>
          <p:nvPr>
            <p:ph idx="1" type="body"/>
          </p:nvPr>
        </p:nvSpPr>
        <p:spPr>
          <a:xfrm>
            <a:off x="838200" y="3786809"/>
            <a:ext cx="10515600" cy="124301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8.xml"/><Relationship Id="rId10" Type="http://schemas.openxmlformats.org/officeDocument/2006/relationships/slideLayout" Target="../slideLayouts/slideLayout17.xml"/><Relationship Id="rId13" Type="http://schemas.openxmlformats.org/officeDocument/2006/relationships/theme" Target="../theme/theme1.xml"/><Relationship Id="rId12" Type="http://schemas.openxmlformats.org/officeDocument/2006/relationships/slideLayout" Target="../slideLayouts/slideLayout19.xml"/><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9" Type="http://schemas.openxmlformats.org/officeDocument/2006/relationships/slideLayout" Target="../slideLayouts/slideLayout16.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image" Target="../media/image2.jpg"/><Relationship Id="rId2" Type="http://schemas.openxmlformats.org/officeDocument/2006/relationships/image" Target="../media/image7.jpg"/><Relationship Id="rId3" Type="http://schemas.openxmlformats.org/officeDocument/2006/relationships/image" Target="../media/image3.jpg"/><Relationship Id="rId4" Type="http://schemas.openxmlformats.org/officeDocument/2006/relationships/image" Target="../media/image6.jpg"/><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theme" Target="../theme/theme2.xml"/><Relationship Id="rId16" Type="http://schemas.openxmlformats.org/officeDocument/2006/relationships/slideLayout" Target="../slideLayouts/slideLayout30.xml"/><Relationship Id="rId5" Type="http://schemas.openxmlformats.org/officeDocument/2006/relationships/image" Target="../media/image10.png"/><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 name="Shape 41"/>
        <p:cNvGrpSpPr/>
        <p:nvPr/>
      </p:nvGrpSpPr>
      <p:grpSpPr>
        <a:xfrm>
          <a:off x="0" y="0"/>
          <a:ext cx="0" cy="0"/>
          <a:chOff x="0" y="0"/>
          <a:chExt cx="0" cy="0"/>
        </a:xfrm>
      </p:grpSpPr>
      <p:sp>
        <p:nvSpPr>
          <p:cNvPr id="42" name="Google Shape;42;p38"/>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5867"/>
              <a:buFont typeface="Calibri"/>
              <a:buNone/>
              <a:defRPr b="0" i="0" sz="5867"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 name="Google Shape;43;p3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99554" lvl="0" marL="457200" marR="0" rtl="0" algn="l">
              <a:spcBef>
                <a:spcPts val="853"/>
              </a:spcBef>
              <a:spcAft>
                <a:spcPts val="0"/>
              </a:spcAft>
              <a:buClr>
                <a:schemeClr val="dk1"/>
              </a:buClr>
              <a:buSzPts val="4267"/>
              <a:buFont typeface="Arial"/>
              <a:buChar char="•"/>
              <a:defRPr b="0" i="0" sz="4267" u="none" cap="none" strike="noStrike">
                <a:solidFill>
                  <a:schemeClr val="dk1"/>
                </a:solidFill>
                <a:latin typeface="Calibri"/>
                <a:ea typeface="Calibri"/>
                <a:cs typeface="Calibri"/>
                <a:sym typeface="Calibri"/>
              </a:defRPr>
            </a:lvl1pPr>
            <a:lvl2pPr indent="-465645" lvl="1" marL="914400" marR="0" rtl="0" algn="l">
              <a:spcBef>
                <a:spcPts val="747"/>
              </a:spcBef>
              <a:spcAft>
                <a:spcPts val="0"/>
              </a:spcAft>
              <a:buClr>
                <a:schemeClr val="dk1"/>
              </a:buClr>
              <a:buSzPts val="3733"/>
              <a:buFont typeface="Arial"/>
              <a:buChar char="–"/>
              <a:defRPr b="0" i="0" sz="3733" u="none" cap="none" strike="noStrike">
                <a:solidFill>
                  <a:schemeClr val="dk1"/>
                </a:solidFill>
                <a:latin typeface="Calibri"/>
                <a:ea typeface="Calibri"/>
                <a:cs typeface="Calibri"/>
                <a:sym typeface="Calibri"/>
              </a:defRPr>
            </a:lvl2pPr>
            <a:lvl3pPr indent="-431800" lvl="2" marL="13716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3pPr>
            <a:lvl4pPr indent="-397954" lvl="3" marL="18288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4pPr>
            <a:lvl5pPr indent="-397954" lvl="4" marL="22860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5pPr>
            <a:lvl6pPr indent="-397954" lvl="5" marL="27432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6pPr>
            <a:lvl7pPr indent="-397954" lvl="6" marL="32004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7pPr>
            <a:lvl8pPr indent="-397954" lvl="7" marL="36576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8pPr>
            <a:lvl9pPr indent="-397954" lvl="8" marL="41148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9pPr>
          </a:lstStyle>
          <a:p/>
        </p:txBody>
      </p:sp>
      <p:sp>
        <p:nvSpPr>
          <p:cNvPr id="44" name="Google Shape;44;p3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6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5" name="Google Shape;45;p3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6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3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600" u="none" cap="none" strike="noStrike">
                <a:solidFill>
                  <a:srgbClr val="888888"/>
                </a:solidFill>
                <a:latin typeface="Calibri"/>
                <a:ea typeface="Calibri"/>
                <a:cs typeface="Calibri"/>
                <a:sym typeface="Calibri"/>
              </a:defRPr>
            </a:lvl1pPr>
            <a:lvl2pPr indent="0" lvl="1" marL="0" marR="0" rtl="0" algn="r">
              <a:spcBef>
                <a:spcPts val="0"/>
              </a:spcBef>
              <a:buNone/>
              <a:defRPr b="0" i="0" sz="1600" u="none" cap="none" strike="noStrike">
                <a:solidFill>
                  <a:srgbClr val="888888"/>
                </a:solidFill>
                <a:latin typeface="Calibri"/>
                <a:ea typeface="Calibri"/>
                <a:cs typeface="Calibri"/>
                <a:sym typeface="Calibri"/>
              </a:defRPr>
            </a:lvl2pPr>
            <a:lvl3pPr indent="0" lvl="2" marL="0" marR="0" rtl="0" algn="r">
              <a:spcBef>
                <a:spcPts val="0"/>
              </a:spcBef>
              <a:buNone/>
              <a:defRPr b="0" i="0" sz="1600" u="none" cap="none" strike="noStrike">
                <a:solidFill>
                  <a:srgbClr val="888888"/>
                </a:solidFill>
                <a:latin typeface="Calibri"/>
                <a:ea typeface="Calibri"/>
                <a:cs typeface="Calibri"/>
                <a:sym typeface="Calibri"/>
              </a:defRPr>
            </a:lvl3pPr>
            <a:lvl4pPr indent="0" lvl="3" marL="0" marR="0" rtl="0" algn="r">
              <a:spcBef>
                <a:spcPts val="0"/>
              </a:spcBef>
              <a:buNone/>
              <a:defRPr b="0" i="0" sz="1600" u="none" cap="none" strike="noStrike">
                <a:solidFill>
                  <a:srgbClr val="888888"/>
                </a:solidFill>
                <a:latin typeface="Calibri"/>
                <a:ea typeface="Calibri"/>
                <a:cs typeface="Calibri"/>
                <a:sym typeface="Calibri"/>
              </a:defRPr>
            </a:lvl4pPr>
            <a:lvl5pPr indent="0" lvl="4" marL="0" marR="0" rtl="0" algn="r">
              <a:spcBef>
                <a:spcPts val="0"/>
              </a:spcBef>
              <a:buNone/>
              <a:defRPr b="0" i="0" sz="1600" u="none" cap="none" strike="noStrike">
                <a:solidFill>
                  <a:srgbClr val="888888"/>
                </a:solidFill>
                <a:latin typeface="Calibri"/>
                <a:ea typeface="Calibri"/>
                <a:cs typeface="Calibri"/>
                <a:sym typeface="Calibri"/>
              </a:defRPr>
            </a:lvl5pPr>
            <a:lvl6pPr indent="0" lvl="5" marL="0" marR="0" rtl="0" algn="r">
              <a:spcBef>
                <a:spcPts val="0"/>
              </a:spcBef>
              <a:buNone/>
              <a:defRPr b="0" i="0" sz="1600" u="none" cap="none" strike="noStrike">
                <a:solidFill>
                  <a:srgbClr val="888888"/>
                </a:solidFill>
                <a:latin typeface="Calibri"/>
                <a:ea typeface="Calibri"/>
                <a:cs typeface="Calibri"/>
                <a:sym typeface="Calibri"/>
              </a:defRPr>
            </a:lvl6pPr>
            <a:lvl7pPr indent="0" lvl="6" marL="0" marR="0" rtl="0" algn="r">
              <a:spcBef>
                <a:spcPts val="0"/>
              </a:spcBef>
              <a:buNone/>
              <a:defRPr b="0" i="0" sz="1600" u="none" cap="none" strike="noStrike">
                <a:solidFill>
                  <a:srgbClr val="888888"/>
                </a:solidFill>
                <a:latin typeface="Calibri"/>
                <a:ea typeface="Calibri"/>
                <a:cs typeface="Calibri"/>
                <a:sym typeface="Calibri"/>
              </a:defRPr>
            </a:lvl7pPr>
            <a:lvl8pPr indent="0" lvl="7" marL="0" marR="0" rtl="0" algn="r">
              <a:spcBef>
                <a:spcPts val="0"/>
              </a:spcBef>
              <a:buNone/>
              <a:defRPr b="0" i="0" sz="1600" u="none" cap="none" strike="noStrike">
                <a:solidFill>
                  <a:srgbClr val="888888"/>
                </a:solidFill>
                <a:latin typeface="Calibri"/>
                <a:ea typeface="Calibri"/>
                <a:cs typeface="Calibri"/>
                <a:sym typeface="Calibri"/>
              </a:defRPr>
            </a:lvl8pPr>
            <a:lvl9pPr indent="0" lvl="8" marL="0" marR="0" rtl="0" algn="r">
              <a:spcBef>
                <a:spcPts val="0"/>
              </a:spcBef>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 name="Shape 119"/>
        <p:cNvGrpSpPr/>
        <p:nvPr/>
      </p:nvGrpSpPr>
      <p:grpSpPr>
        <a:xfrm>
          <a:off x="0" y="0"/>
          <a:ext cx="0" cy="0"/>
          <a:chOff x="0" y="0"/>
          <a:chExt cx="0" cy="0"/>
        </a:xfrm>
      </p:grpSpPr>
      <p:grpSp>
        <p:nvGrpSpPr>
          <p:cNvPr id="120" name="Google Shape;120;p40"/>
          <p:cNvGrpSpPr/>
          <p:nvPr/>
        </p:nvGrpSpPr>
        <p:grpSpPr>
          <a:xfrm>
            <a:off x="-16565" y="-25811"/>
            <a:ext cx="12208565" cy="1393204"/>
            <a:chOff x="-16565" y="-25811"/>
            <a:chExt cx="12208565" cy="1393204"/>
          </a:xfrm>
        </p:grpSpPr>
        <p:pic>
          <p:nvPicPr>
            <p:cNvPr id="121" name="Google Shape;121;p40"/>
            <p:cNvPicPr preferRelativeResize="0"/>
            <p:nvPr/>
          </p:nvPicPr>
          <p:blipFill rotWithShape="1">
            <a:blip r:embed="rId1">
              <a:alphaModFix/>
            </a:blip>
            <a:srcRect b="0" l="0" r="0" t="0"/>
            <a:stretch/>
          </p:blipFill>
          <p:spPr>
            <a:xfrm>
              <a:off x="-16565" y="-10833"/>
              <a:ext cx="3200400" cy="1378226"/>
            </a:xfrm>
            <a:prstGeom prst="rect">
              <a:avLst/>
            </a:prstGeom>
            <a:noFill/>
            <a:ln>
              <a:noFill/>
            </a:ln>
          </p:spPr>
        </p:pic>
        <p:pic>
          <p:nvPicPr>
            <p:cNvPr id="122" name="Google Shape;122;p40"/>
            <p:cNvPicPr preferRelativeResize="0"/>
            <p:nvPr/>
          </p:nvPicPr>
          <p:blipFill rotWithShape="1">
            <a:blip r:embed="rId2">
              <a:alphaModFix/>
            </a:blip>
            <a:srcRect b="0" l="0" r="0" t="0"/>
            <a:stretch/>
          </p:blipFill>
          <p:spPr>
            <a:xfrm>
              <a:off x="3183835" y="-25811"/>
              <a:ext cx="3200400" cy="1393204"/>
            </a:xfrm>
            <a:prstGeom prst="rect">
              <a:avLst/>
            </a:prstGeom>
            <a:noFill/>
            <a:ln>
              <a:noFill/>
            </a:ln>
          </p:spPr>
        </p:pic>
        <p:pic>
          <p:nvPicPr>
            <p:cNvPr id="123" name="Google Shape;123;p40"/>
            <p:cNvPicPr preferRelativeResize="0"/>
            <p:nvPr/>
          </p:nvPicPr>
          <p:blipFill rotWithShape="1">
            <a:blip r:embed="rId3">
              <a:alphaModFix/>
            </a:blip>
            <a:srcRect b="0" l="0" r="0" t="0"/>
            <a:stretch/>
          </p:blipFill>
          <p:spPr>
            <a:xfrm>
              <a:off x="8991600" y="-10834"/>
              <a:ext cx="3200400" cy="1378227"/>
            </a:xfrm>
            <a:prstGeom prst="rect">
              <a:avLst/>
            </a:prstGeom>
            <a:noFill/>
            <a:ln>
              <a:noFill/>
            </a:ln>
          </p:spPr>
        </p:pic>
        <p:pic>
          <p:nvPicPr>
            <p:cNvPr id="124" name="Google Shape;124;p40"/>
            <p:cNvPicPr preferRelativeResize="0"/>
            <p:nvPr/>
          </p:nvPicPr>
          <p:blipFill rotWithShape="1">
            <a:blip r:embed="rId4">
              <a:alphaModFix/>
            </a:blip>
            <a:srcRect b="0" l="0" r="0" t="0"/>
            <a:stretch/>
          </p:blipFill>
          <p:spPr>
            <a:xfrm>
              <a:off x="6026426" y="-10833"/>
              <a:ext cx="3200400" cy="1378226"/>
            </a:xfrm>
            <a:prstGeom prst="rect">
              <a:avLst/>
            </a:prstGeom>
            <a:noFill/>
            <a:ln>
              <a:noFill/>
            </a:ln>
          </p:spPr>
        </p:pic>
      </p:grpSp>
      <p:sp>
        <p:nvSpPr>
          <p:cNvPr id="125" name="Google Shape;125;p40"/>
          <p:cNvSpPr txBox="1"/>
          <p:nvPr>
            <p:ph type="title"/>
          </p:nvPr>
        </p:nvSpPr>
        <p:spPr>
          <a:xfrm>
            <a:off x="3275807" y="192850"/>
            <a:ext cx="8077994" cy="840823"/>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lt1"/>
              </a:buClr>
              <a:buSzPts val="4400"/>
              <a:buFont typeface="Calibri"/>
              <a:buNone/>
              <a:defRPr b="1"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 name="Google Shape;126;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7" name="Google Shape;127;p40"/>
          <p:cNvSpPr txBox="1"/>
          <p:nvPr>
            <p:ph idx="10" type="dt"/>
          </p:nvPr>
        </p:nvSpPr>
        <p:spPr>
          <a:xfrm>
            <a:off x="838200" y="6356351"/>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4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4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above_logo_ppt.gif" id="130" name="Google Shape;130;p40"/>
          <p:cNvPicPr preferRelativeResize="0"/>
          <p:nvPr/>
        </p:nvPicPr>
        <p:blipFill rotWithShape="1">
          <a:blip r:embed="rId5">
            <a:alphaModFix/>
          </a:blip>
          <a:srcRect b="0" l="0" r="0" t="0"/>
          <a:stretch/>
        </p:blipFill>
        <p:spPr>
          <a:xfrm>
            <a:off x="75407" y="298450"/>
            <a:ext cx="3060700" cy="5588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pic>
        <p:nvPicPr>
          <p:cNvPr descr="Shape, rectangle&#10;&#10;Description automatically generated" id="207" name="Google Shape;207;p42"/>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2" r:id="rId2"/>
    <p:sldLayoutId id="2147483683"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22.png"/><Relationship Id="rId5" Type="http://schemas.openxmlformats.org/officeDocument/2006/relationships/image" Target="../media/image13.png"/></Relationships>
</file>

<file path=ppt/slides/_rels/slide2.xml.rels><?xml version="1.0" encoding="UTF-8" standalone="yes"?><Relationships xmlns="http://schemas.openxmlformats.org/package/2006/relationships"><Relationship Id="rId10"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jpg"/><Relationship Id="rId4" Type="http://schemas.openxmlformats.org/officeDocument/2006/relationships/image" Target="../media/image16.jpg"/><Relationship Id="rId9" Type="http://schemas.openxmlformats.org/officeDocument/2006/relationships/image" Target="../media/image32.pn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hyperlink" Target="https://tropicalforestscoping.com/" TargetMode="External"/><Relationship Id="rId8" Type="http://schemas.openxmlformats.org/officeDocument/2006/relationships/hyperlink" Target="https://jamboard.google.com/d/1_Hx96ASBrWdRM7yuCiRlYOWAgFKg-sRh4mNcxY5WLoc/viewer" TargetMode="External"/></Relationships>
</file>

<file path=ppt/slides/_rels/slide3.xml.rels><?xml version="1.0" encoding="UTF-8" standalone="yes"?><Relationships xmlns="http://schemas.openxmlformats.org/package/2006/relationships"><Relationship Id="rId11" Type="http://schemas.openxmlformats.org/officeDocument/2006/relationships/image" Target="../media/image33.jpg"/><Relationship Id="rId10" Type="http://schemas.openxmlformats.org/officeDocument/2006/relationships/image" Target="../media/image19.png"/><Relationship Id="rId13" Type="http://schemas.openxmlformats.org/officeDocument/2006/relationships/image" Target="../media/image28.png"/><Relationship Id="rId12"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4.jpg"/><Relationship Id="rId4" Type="http://schemas.openxmlformats.org/officeDocument/2006/relationships/image" Target="../media/image16.jpg"/><Relationship Id="rId9" Type="http://schemas.openxmlformats.org/officeDocument/2006/relationships/image" Target="../media/image15.png"/><Relationship Id="rId14" Type="http://schemas.openxmlformats.org/officeDocument/2006/relationships/image" Target="../media/image2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25.png"/><Relationship Id="rId8"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29.png"/><Relationship Id="rId8"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31.png"/><Relationship Id="rId8"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27.jpg"/><Relationship Id="rId8" Type="http://schemas.openxmlformats.org/officeDocument/2006/relationships/image" Target="../media/image3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10.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jpg"/><Relationship Id="rId4" Type="http://schemas.openxmlformats.org/officeDocument/2006/relationships/image" Target="../media/image16.jpg"/><Relationship Id="rId9" Type="http://schemas.openxmlformats.org/officeDocument/2006/relationships/image" Target="../media/image49.pn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52.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50.jpg"/><Relationship Id="rId4" Type="http://schemas.openxmlformats.org/officeDocument/2006/relationships/image" Target="../media/image21.png"/><Relationship Id="rId5"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21.png"/><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44.jpg"/><Relationship Id="rId4" Type="http://schemas.openxmlformats.org/officeDocument/2006/relationships/image" Target="../media/image35.jpg"/><Relationship Id="rId9" Type="http://schemas.openxmlformats.org/officeDocument/2006/relationships/hyperlink" Target="https://doi.org/10.3334/ORNLDAAC/2296" TargetMode="External"/><Relationship Id="rId5" Type="http://schemas.openxmlformats.org/officeDocument/2006/relationships/image" Target="../media/image54.png"/><Relationship Id="rId6" Type="http://schemas.openxmlformats.org/officeDocument/2006/relationships/hyperlink" Target="https://daac.ornl.gov/above" TargetMode="External"/><Relationship Id="rId7" Type="http://schemas.openxmlformats.org/officeDocument/2006/relationships/hyperlink" Target="https://doi.org/10.3334/ORNLDAAC/1919" TargetMode="External"/><Relationship Id="rId8" Type="http://schemas.openxmlformats.org/officeDocument/2006/relationships/hyperlink" Target="https://doi.org/10.3334/ORNLDAAC/200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47.png"/></Relationships>
</file>

<file path=ppt/slides/_rels/slide22.xml.rels><?xml version="1.0" encoding="UTF-8" standalone="yes"?><Relationships xmlns="http://schemas.openxmlformats.org/package/2006/relationships"><Relationship Id="rId11" Type="http://schemas.openxmlformats.org/officeDocument/2006/relationships/image" Target="../media/image61.png"/><Relationship Id="rId10" Type="http://schemas.openxmlformats.org/officeDocument/2006/relationships/image" Target="../media/image62.png"/><Relationship Id="rId13" Type="http://schemas.openxmlformats.org/officeDocument/2006/relationships/image" Target="../media/image59.jpg"/><Relationship Id="rId12" Type="http://schemas.openxmlformats.org/officeDocument/2006/relationships/image" Target="../media/image53.jp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jpg"/><Relationship Id="rId4" Type="http://schemas.openxmlformats.org/officeDocument/2006/relationships/image" Target="../media/image24.jpg"/><Relationship Id="rId9" Type="http://schemas.openxmlformats.org/officeDocument/2006/relationships/image" Target="../media/image89.png"/><Relationship Id="rId15" Type="http://schemas.openxmlformats.org/officeDocument/2006/relationships/image" Target="../media/image70.jpg"/><Relationship Id="rId14" Type="http://schemas.openxmlformats.org/officeDocument/2006/relationships/image" Target="../media/image76.jpg"/><Relationship Id="rId17" Type="http://schemas.openxmlformats.org/officeDocument/2006/relationships/image" Target="../media/image56.jpg"/><Relationship Id="rId16" Type="http://schemas.openxmlformats.org/officeDocument/2006/relationships/image" Target="../media/image60.jpg"/><Relationship Id="rId5" Type="http://schemas.openxmlformats.org/officeDocument/2006/relationships/image" Target="../media/image16.jpg"/><Relationship Id="rId6" Type="http://schemas.openxmlformats.org/officeDocument/2006/relationships/image" Target="../media/image21.png"/><Relationship Id="rId18" Type="http://schemas.openxmlformats.org/officeDocument/2006/relationships/image" Target="../media/image58.jpg"/><Relationship Id="rId7" Type="http://schemas.openxmlformats.org/officeDocument/2006/relationships/image" Target="../media/image45.png"/><Relationship Id="rId8" Type="http://schemas.openxmlformats.org/officeDocument/2006/relationships/image" Target="../media/image7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jpg"/><Relationship Id="rId4" Type="http://schemas.openxmlformats.org/officeDocument/2006/relationships/image" Target="../media/image16.jpg"/><Relationship Id="rId9" Type="http://schemas.openxmlformats.org/officeDocument/2006/relationships/image" Target="../media/image63.pn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72.png"/><Relationship Id="rId8" Type="http://schemas.openxmlformats.org/officeDocument/2006/relationships/image" Target="../media/image5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s>
</file>

<file path=ppt/slides/_rels/slide29.xml.rels><?xml version="1.0" encoding="UTF-8" standalone="yes"?><Relationships xmlns="http://schemas.openxmlformats.org/package/2006/relationships"><Relationship Id="rId20" Type="http://schemas.openxmlformats.org/officeDocument/2006/relationships/image" Target="../media/image83.png"/><Relationship Id="rId22" Type="http://schemas.openxmlformats.org/officeDocument/2006/relationships/image" Target="../media/image88.png"/><Relationship Id="rId21" Type="http://schemas.openxmlformats.org/officeDocument/2006/relationships/image" Target="../media/image69.png"/><Relationship Id="rId24" Type="http://schemas.openxmlformats.org/officeDocument/2006/relationships/image" Target="../media/image78.png"/><Relationship Id="rId23"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4.jpg"/><Relationship Id="rId4" Type="http://schemas.openxmlformats.org/officeDocument/2006/relationships/image" Target="../media/image16.jpg"/><Relationship Id="rId9" Type="http://schemas.openxmlformats.org/officeDocument/2006/relationships/image" Target="../media/image67.png"/><Relationship Id="rId26" Type="http://schemas.openxmlformats.org/officeDocument/2006/relationships/image" Target="../media/image98.png"/><Relationship Id="rId25" Type="http://schemas.openxmlformats.org/officeDocument/2006/relationships/image" Target="../media/image87.png"/><Relationship Id="rId28" Type="http://schemas.openxmlformats.org/officeDocument/2006/relationships/image" Target="../media/image94.png"/><Relationship Id="rId27" Type="http://schemas.openxmlformats.org/officeDocument/2006/relationships/image" Target="../media/image99.png"/><Relationship Id="rId5" Type="http://schemas.openxmlformats.org/officeDocument/2006/relationships/image" Target="../media/image80.png"/><Relationship Id="rId6" Type="http://schemas.openxmlformats.org/officeDocument/2006/relationships/image" Target="../media/image92.png"/><Relationship Id="rId29" Type="http://schemas.openxmlformats.org/officeDocument/2006/relationships/image" Target="../media/image21.png"/><Relationship Id="rId7" Type="http://schemas.openxmlformats.org/officeDocument/2006/relationships/image" Target="../media/image68.png"/><Relationship Id="rId8" Type="http://schemas.openxmlformats.org/officeDocument/2006/relationships/image" Target="../media/image57.png"/><Relationship Id="rId31" Type="http://schemas.openxmlformats.org/officeDocument/2006/relationships/image" Target="../media/image82.png"/><Relationship Id="rId30" Type="http://schemas.openxmlformats.org/officeDocument/2006/relationships/image" Target="../media/image45.png"/><Relationship Id="rId11" Type="http://schemas.openxmlformats.org/officeDocument/2006/relationships/image" Target="../media/image65.jpg"/><Relationship Id="rId33" Type="http://schemas.openxmlformats.org/officeDocument/2006/relationships/image" Target="../media/image95.png"/><Relationship Id="rId10" Type="http://schemas.openxmlformats.org/officeDocument/2006/relationships/image" Target="../media/image71.png"/><Relationship Id="rId32" Type="http://schemas.openxmlformats.org/officeDocument/2006/relationships/image" Target="../media/image91.png"/><Relationship Id="rId13" Type="http://schemas.openxmlformats.org/officeDocument/2006/relationships/image" Target="../media/image75.png"/><Relationship Id="rId12" Type="http://schemas.openxmlformats.org/officeDocument/2006/relationships/image" Target="../media/image86.png"/><Relationship Id="rId34" Type="http://schemas.openxmlformats.org/officeDocument/2006/relationships/image" Target="../media/image101.png"/><Relationship Id="rId15" Type="http://schemas.openxmlformats.org/officeDocument/2006/relationships/image" Target="../media/image74.jpg"/><Relationship Id="rId14" Type="http://schemas.openxmlformats.org/officeDocument/2006/relationships/image" Target="../media/image81.png"/><Relationship Id="rId17" Type="http://schemas.openxmlformats.org/officeDocument/2006/relationships/image" Target="../media/image85.png"/><Relationship Id="rId16" Type="http://schemas.openxmlformats.org/officeDocument/2006/relationships/image" Target="../media/image73.png"/><Relationship Id="rId19" Type="http://schemas.openxmlformats.org/officeDocument/2006/relationships/image" Target="../media/image79.png"/><Relationship Id="rId18" Type="http://schemas.openxmlformats.org/officeDocument/2006/relationships/image" Target="../media/image9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03.png"/><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03.png"/><Relationship Id="rId4" Type="http://schemas.openxmlformats.org/officeDocument/2006/relationships/image" Target="../media/image9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10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hyperlink" Target="https://jamboard.google.com/d/1_Hx96ASBrWdRM7yuCiRlYOWAgFKg-sRh4mNcxY5WLoc/viewer?pli=1" TargetMode="External"/><Relationship Id="rId8"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4.jpg"/><Relationship Id="rId4" Type="http://schemas.openxmlformats.org/officeDocument/2006/relationships/image" Target="../media/image16.jpg"/><Relationship Id="rId5" Type="http://schemas.openxmlformats.org/officeDocument/2006/relationships/image" Target="../media/image21.png"/><Relationship Id="rId6" Type="http://schemas.openxmlformats.org/officeDocument/2006/relationships/image" Target="../media/image45.png"/><Relationship Id="rId7"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1"/>
          <p:cNvPicPr preferRelativeResize="0"/>
          <p:nvPr/>
        </p:nvPicPr>
        <p:blipFill rotWithShape="1">
          <a:blip r:embed="rId3">
            <a:alphaModFix/>
          </a:blip>
          <a:srcRect b="0" l="0" r="0" t="0"/>
          <a:stretch/>
        </p:blipFill>
        <p:spPr>
          <a:xfrm>
            <a:off x="-83633" y="0"/>
            <a:ext cx="12275631" cy="6858000"/>
          </a:xfrm>
          <a:prstGeom prst="rect">
            <a:avLst/>
          </a:prstGeom>
          <a:noFill/>
          <a:ln>
            <a:noFill/>
          </a:ln>
        </p:spPr>
      </p:pic>
      <p:sp>
        <p:nvSpPr>
          <p:cNvPr id="219" name="Google Shape;219;p1"/>
          <p:cNvSpPr txBox="1"/>
          <p:nvPr/>
        </p:nvSpPr>
        <p:spPr>
          <a:xfrm>
            <a:off x="-83635" y="1396857"/>
            <a:ext cx="12275633" cy="3170099"/>
          </a:xfrm>
          <a:prstGeom prst="rect">
            <a:avLst/>
          </a:prstGeom>
          <a:solidFill>
            <a:schemeClr val="dk1">
              <a:alpha val="65882"/>
            </a:schemeClr>
          </a:solidFill>
          <a:ln>
            <a:noFill/>
          </a:ln>
        </p:spPr>
        <p:txBody>
          <a:bodyPr anchorCtr="0" anchor="t" bIns="243825" lIns="365750" spcFirstLastPara="1" rIns="365750" wrap="square" tIns="243825">
            <a:spAutoFit/>
          </a:bodyPr>
          <a:lstStyle/>
          <a:p>
            <a:pPr indent="0" lvl="0" marL="0" marR="0" rtl="0" algn="ctr">
              <a:lnSpc>
                <a:spcPct val="100000"/>
              </a:lnSpc>
              <a:spcBef>
                <a:spcPts val="0"/>
              </a:spcBef>
              <a:spcAft>
                <a:spcPts val="0"/>
              </a:spcAft>
              <a:buClr>
                <a:srgbClr val="000000"/>
              </a:buClr>
              <a:buSzPts val="2800"/>
              <a:buFont typeface="Arial"/>
              <a:buNone/>
            </a:pPr>
            <a:r>
              <a:rPr b="0" i="0" lang="en-US" sz="5400" u="none" cap="none" strike="noStrike">
                <a:solidFill>
                  <a:srgbClr val="FFFFFF"/>
                </a:solidFill>
                <a:latin typeface="Arial"/>
                <a:ea typeface="Arial"/>
                <a:cs typeface="Arial"/>
                <a:sym typeface="Arial"/>
              </a:rPr>
              <a:t>PANGEA</a:t>
            </a:r>
            <a:endParaRPr/>
          </a:p>
          <a:p>
            <a:pPr indent="0" lvl="0" marL="0" marR="0" rtl="0" algn="ctr">
              <a:lnSpc>
                <a:spcPct val="100000"/>
              </a:lnSpc>
              <a:spcBef>
                <a:spcPts val="0"/>
              </a:spcBef>
              <a:spcAft>
                <a:spcPts val="0"/>
              </a:spcAft>
              <a:buClr>
                <a:srgbClr val="000000"/>
              </a:buClr>
              <a:buSzPts val="2800"/>
              <a:buFont typeface="Arial"/>
              <a:buNone/>
            </a:pPr>
            <a:r>
              <a:rPr b="0" i="0" lang="en-US" sz="2400" u="none" cap="none" strike="noStrike">
                <a:solidFill>
                  <a:srgbClr val="FFFFFF"/>
                </a:solidFill>
                <a:latin typeface="Arial"/>
                <a:ea typeface="Arial"/>
                <a:cs typeface="Arial"/>
                <a:sym typeface="Arial"/>
              </a:rPr>
              <a:t>PAN tropical investigation of bioGeochemistry and Ecological Adaptation</a:t>
            </a:r>
            <a:endParaRPr/>
          </a:p>
          <a:p>
            <a:pPr indent="0" lvl="0" marL="0" marR="0" rtl="0" algn="ctr">
              <a:lnSpc>
                <a:spcPct val="100000"/>
              </a:lnSpc>
              <a:spcBef>
                <a:spcPts val="0"/>
              </a:spcBef>
              <a:spcAft>
                <a:spcPts val="0"/>
              </a:spcAft>
              <a:buClr>
                <a:srgbClr val="000000"/>
              </a:buClr>
              <a:buSzPts val="2800"/>
              <a:buFont typeface="Arial"/>
              <a:buNone/>
            </a:pPr>
            <a:r>
              <a:t/>
            </a:r>
            <a:endParaRPr b="0" i="0" sz="32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0" i="0" lang="en-US" sz="3200" u="none" cap="none" strike="noStrike">
                <a:solidFill>
                  <a:srgbClr val="FFFFFF"/>
                </a:solidFill>
                <a:latin typeface="Arial"/>
                <a:ea typeface="Arial"/>
                <a:cs typeface="Arial"/>
                <a:sym typeface="Arial"/>
              </a:rPr>
              <a:t>Scoping a NASA Terrestrial Ecology Field Campaign</a:t>
            </a:r>
            <a:endParaRPr/>
          </a:p>
          <a:p>
            <a:pPr indent="0" lvl="0" marL="0" marR="0" rtl="0" algn="ctr">
              <a:lnSpc>
                <a:spcPct val="100000"/>
              </a:lnSpc>
              <a:spcBef>
                <a:spcPts val="0"/>
              </a:spcBef>
              <a:spcAft>
                <a:spcPts val="0"/>
              </a:spcAft>
              <a:buClr>
                <a:srgbClr val="000000"/>
              </a:buClr>
              <a:buSzPts val="2800"/>
              <a:buFont typeface="Arial"/>
              <a:buNone/>
            </a:pPr>
            <a:r>
              <a:rPr b="0" i="0" lang="en-US" sz="2000" u="none" cap="none" strike="noStrike">
                <a:solidFill>
                  <a:srgbClr val="FFFFFF"/>
                </a:solidFill>
                <a:latin typeface="Arial"/>
                <a:ea typeface="Arial"/>
                <a:cs typeface="Arial"/>
                <a:sym typeface="Arial"/>
              </a:rPr>
              <a:t>December 11, 2023 – AGU Annual Meeting Town Hall</a:t>
            </a:r>
            <a:r>
              <a:rPr b="0" i="0" lang="en-US" sz="3200" u="none" cap="none" strike="noStrike">
                <a:solidFill>
                  <a:srgbClr val="FFFFFF"/>
                </a:solidFill>
                <a:latin typeface="Arial"/>
                <a:ea typeface="Arial"/>
                <a:cs typeface="Arial"/>
                <a:sym typeface="Arial"/>
              </a:rPr>
              <a:t> </a:t>
            </a:r>
            <a:endParaRPr/>
          </a:p>
        </p:txBody>
      </p:sp>
      <p:pic>
        <p:nvPicPr>
          <p:cNvPr id="220" name="Google Shape;220;p1"/>
          <p:cNvPicPr preferRelativeResize="0"/>
          <p:nvPr/>
        </p:nvPicPr>
        <p:blipFill rotWithShape="1">
          <a:blip r:embed="rId4">
            <a:alphaModFix/>
          </a:blip>
          <a:srcRect b="0" l="0" r="0" t="0"/>
          <a:stretch/>
        </p:blipFill>
        <p:spPr>
          <a:xfrm>
            <a:off x="3822488" y="4954575"/>
            <a:ext cx="1913469" cy="1600027"/>
          </a:xfrm>
          <a:prstGeom prst="rect">
            <a:avLst/>
          </a:prstGeom>
          <a:noFill/>
          <a:ln>
            <a:noFill/>
          </a:ln>
        </p:spPr>
      </p:pic>
      <p:pic>
        <p:nvPicPr>
          <p:cNvPr descr="A picture containing circle, emblem, trademark, logo&#10;&#10;Description automatically generated" id="221" name="Google Shape;221;p1"/>
          <p:cNvPicPr preferRelativeResize="0"/>
          <p:nvPr/>
        </p:nvPicPr>
        <p:blipFill rotWithShape="1">
          <a:blip r:embed="rId5">
            <a:alphaModFix/>
          </a:blip>
          <a:srcRect b="0" l="0" r="0" t="0"/>
          <a:stretch/>
        </p:blipFill>
        <p:spPr>
          <a:xfrm>
            <a:off x="6703600" y="5046657"/>
            <a:ext cx="1415841" cy="141584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2"/>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227" name="Google Shape;227;p2"/>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228" name="Google Shape;228;p2"/>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229" name="Google Shape;229;p2"/>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230" name="Google Shape;230;p2"/>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231" name="Google Shape;231;p2"/>
          <p:cNvSpPr txBox="1"/>
          <p:nvPr>
            <p:ph type="title"/>
          </p:nvPr>
        </p:nvSpPr>
        <p:spPr>
          <a:xfrm>
            <a:off x="415599" y="669927"/>
            <a:ext cx="11360800" cy="763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4400">
                <a:solidFill>
                  <a:schemeClr val="lt1"/>
                </a:solidFill>
                <a:latin typeface="Arial"/>
                <a:ea typeface="Arial"/>
                <a:cs typeface="Arial"/>
                <a:sym typeface="Arial"/>
              </a:rPr>
              <a:t>Agenda</a:t>
            </a:r>
            <a:endParaRPr/>
          </a:p>
        </p:txBody>
      </p:sp>
      <p:sp>
        <p:nvSpPr>
          <p:cNvPr id="232" name="Google Shape;232;p2"/>
          <p:cNvSpPr txBox="1"/>
          <p:nvPr>
            <p:ph idx="1" type="body"/>
          </p:nvPr>
        </p:nvSpPr>
        <p:spPr>
          <a:xfrm>
            <a:off x="4236098" y="1794180"/>
            <a:ext cx="3973564" cy="4378942"/>
          </a:xfrm>
          <a:prstGeom prst="rect">
            <a:avLst/>
          </a:prstGeom>
          <a:noFill/>
          <a:ln>
            <a:noFill/>
          </a:ln>
        </p:spPr>
        <p:txBody>
          <a:bodyPr anchorCtr="0" anchor="t" bIns="91425" lIns="91425" spcFirstLastPara="1" rIns="91425" wrap="square" tIns="91425">
            <a:normAutofit/>
          </a:bodyPr>
          <a:lstStyle/>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PANGEA overview</a:t>
            </a:r>
            <a:endParaRPr/>
          </a:p>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What is a NASA Tropical Ecology Field Campaign? </a:t>
            </a:r>
            <a:endParaRPr/>
          </a:p>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How do we scope it?</a:t>
            </a:r>
            <a:endParaRPr/>
          </a:p>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Past NASA campaigns</a:t>
            </a:r>
            <a:endParaRPr/>
          </a:p>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How to get Involved</a:t>
            </a:r>
            <a:endParaRPr/>
          </a:p>
          <a:p>
            <a:pPr indent="-457200" lvl="0" marL="609596" rtl="0" algn="l">
              <a:lnSpc>
                <a:spcPct val="115000"/>
              </a:lnSpc>
              <a:spcBef>
                <a:spcPts val="0"/>
              </a:spcBef>
              <a:spcAft>
                <a:spcPts val="0"/>
              </a:spcAft>
              <a:buClr>
                <a:schemeClr val="lt1"/>
              </a:buClr>
              <a:buSzPts val="1800"/>
              <a:buFont typeface="Arial"/>
              <a:buAutoNum type="arabicPeriod"/>
            </a:pPr>
            <a:r>
              <a:rPr lang="en-US" sz="2000">
                <a:solidFill>
                  <a:schemeClr val="lt1"/>
                </a:solidFill>
                <a:latin typeface="Arial"/>
                <a:ea typeface="Arial"/>
                <a:cs typeface="Arial"/>
                <a:sym typeface="Arial"/>
              </a:rPr>
              <a:t>Discussion and Questions</a:t>
            </a:r>
            <a:endParaRPr/>
          </a:p>
          <a:p>
            <a:pPr indent="0" lvl="0" marL="152396" rtl="0" algn="l">
              <a:lnSpc>
                <a:spcPct val="115000"/>
              </a:lnSpc>
              <a:spcBef>
                <a:spcPts val="0"/>
              </a:spcBef>
              <a:spcAft>
                <a:spcPts val="0"/>
              </a:spcAft>
              <a:buSzPts val="1800"/>
              <a:buNone/>
            </a:pPr>
            <a:r>
              <a:t/>
            </a:r>
            <a:endParaRPr sz="1200">
              <a:solidFill>
                <a:schemeClr val="lt1"/>
              </a:solidFill>
              <a:latin typeface="Arial"/>
              <a:ea typeface="Arial"/>
              <a:cs typeface="Arial"/>
              <a:sym typeface="Arial"/>
            </a:endParaRPr>
          </a:p>
          <a:p>
            <a:pPr indent="0" lvl="0" marL="152396" rtl="0" algn="l">
              <a:lnSpc>
                <a:spcPct val="115000"/>
              </a:lnSpc>
              <a:spcBef>
                <a:spcPts val="0"/>
              </a:spcBef>
              <a:spcAft>
                <a:spcPts val="0"/>
              </a:spcAft>
              <a:buSzPts val="1800"/>
              <a:buNone/>
            </a:pPr>
            <a:r>
              <a:rPr lang="en-US" sz="2400">
                <a:solidFill>
                  <a:schemeClr val="lt1"/>
                </a:solidFill>
                <a:latin typeface="Arial"/>
                <a:ea typeface="Arial"/>
                <a:cs typeface="Arial"/>
                <a:sym typeface="Arial"/>
              </a:rPr>
              <a:t>Important Links</a:t>
            </a:r>
            <a:endParaRPr/>
          </a:p>
          <a:p>
            <a:pPr indent="-457188" lvl="0" marL="609585" rtl="0" algn="l">
              <a:lnSpc>
                <a:spcPct val="115000"/>
              </a:lnSpc>
              <a:spcBef>
                <a:spcPts val="0"/>
              </a:spcBef>
              <a:spcAft>
                <a:spcPts val="0"/>
              </a:spcAft>
              <a:buClr>
                <a:schemeClr val="lt1"/>
              </a:buClr>
              <a:buSzPts val="1800"/>
              <a:buChar char="●"/>
            </a:pPr>
            <a:r>
              <a:rPr lang="en-US" sz="2400" u="sng">
                <a:solidFill>
                  <a:schemeClr val="lt1"/>
                </a:solidFill>
                <a:latin typeface="Arial"/>
                <a:ea typeface="Arial"/>
                <a:cs typeface="Arial"/>
                <a:sym typeface="Arial"/>
                <a:hlinkClick r:id="rId7">
                  <a:extLst>
                    <a:ext uri="{A12FA001-AC4F-418D-AE19-62706E023703}">
                      <ahyp:hlinkClr val="tx"/>
                    </a:ext>
                  </a:extLst>
                </a:hlinkClick>
              </a:rPr>
              <a:t>PANGEA Website</a:t>
            </a:r>
            <a:endParaRPr sz="2400">
              <a:solidFill>
                <a:schemeClr val="lt1"/>
              </a:solidFill>
              <a:latin typeface="Arial"/>
              <a:ea typeface="Arial"/>
              <a:cs typeface="Arial"/>
              <a:sym typeface="Arial"/>
            </a:endParaRPr>
          </a:p>
          <a:p>
            <a:pPr indent="-457188" lvl="0" marL="609585" rtl="0" algn="l">
              <a:lnSpc>
                <a:spcPct val="115000"/>
              </a:lnSpc>
              <a:spcBef>
                <a:spcPts val="0"/>
              </a:spcBef>
              <a:spcAft>
                <a:spcPts val="0"/>
              </a:spcAft>
              <a:buClr>
                <a:schemeClr val="lt1"/>
              </a:buClr>
              <a:buSzPts val="1800"/>
              <a:buChar char="●"/>
            </a:pPr>
            <a:r>
              <a:rPr lang="en-US" sz="2400" u="sng">
                <a:solidFill>
                  <a:schemeClr val="lt1"/>
                </a:solidFill>
                <a:latin typeface="Arial"/>
                <a:ea typeface="Arial"/>
                <a:cs typeface="Arial"/>
                <a:sym typeface="Arial"/>
                <a:hlinkClick r:id="rId8">
                  <a:extLst>
                    <a:ext uri="{A12FA001-AC4F-418D-AE19-62706E023703}">
                      <ahyp:hlinkClr val="tx"/>
                    </a:ext>
                  </a:extLst>
                </a:hlinkClick>
              </a:rPr>
              <a:t>Google Jamboard</a:t>
            </a:r>
            <a:endParaRPr sz="2400">
              <a:solidFill>
                <a:schemeClr val="lt1"/>
              </a:solidFill>
              <a:latin typeface="Arial"/>
              <a:ea typeface="Arial"/>
              <a:cs typeface="Arial"/>
              <a:sym typeface="Arial"/>
            </a:endParaRPr>
          </a:p>
        </p:txBody>
      </p:sp>
      <p:pic>
        <p:nvPicPr>
          <p:cNvPr id="233" name="Google Shape;233;p2"/>
          <p:cNvPicPr preferRelativeResize="0"/>
          <p:nvPr/>
        </p:nvPicPr>
        <p:blipFill rotWithShape="1">
          <a:blip r:embed="rId9">
            <a:alphaModFix/>
          </a:blip>
          <a:srcRect b="0" l="0" r="0" t="0"/>
          <a:stretch/>
        </p:blipFill>
        <p:spPr>
          <a:xfrm>
            <a:off x="8119873" y="1798467"/>
            <a:ext cx="3457474" cy="3737975"/>
          </a:xfrm>
          <a:prstGeom prst="rect">
            <a:avLst/>
          </a:prstGeom>
          <a:noFill/>
          <a:ln>
            <a:noFill/>
          </a:ln>
        </p:spPr>
      </p:pic>
      <p:pic>
        <p:nvPicPr>
          <p:cNvPr id="234" name="Google Shape;234;p2"/>
          <p:cNvPicPr preferRelativeResize="0"/>
          <p:nvPr/>
        </p:nvPicPr>
        <p:blipFill rotWithShape="1">
          <a:blip r:embed="rId10">
            <a:alphaModFix/>
          </a:blip>
          <a:srcRect b="0" l="0" r="0" t="0"/>
          <a:stretch/>
        </p:blipFill>
        <p:spPr>
          <a:xfrm>
            <a:off x="614653" y="1798467"/>
            <a:ext cx="3357390" cy="3737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
          <p:cNvSpPr txBox="1"/>
          <p:nvPr/>
        </p:nvSpPr>
        <p:spPr>
          <a:xfrm>
            <a:off x="766475" y="654248"/>
            <a:ext cx="1065905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800"/>
              <a:buFont typeface="Arial"/>
              <a:buNone/>
            </a:pPr>
            <a:r>
              <a:rPr b="0" i="0" lang="en-US" sz="5000" u="none" cap="none" strike="noStrike">
                <a:solidFill>
                  <a:srgbClr val="FFFFFF"/>
                </a:solidFill>
                <a:latin typeface="Arial"/>
                <a:ea typeface="Arial"/>
                <a:cs typeface="Arial"/>
                <a:sym typeface="Arial"/>
              </a:rPr>
              <a:t>Leadership Team </a:t>
            </a:r>
            <a:endParaRPr/>
          </a:p>
        </p:txBody>
      </p:sp>
      <p:pic>
        <p:nvPicPr>
          <p:cNvPr id="240" name="Google Shape;240;p3"/>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241" name="Google Shape;241;p3"/>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242" name="Google Shape;242;p3"/>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243" name="Google Shape;243;p3"/>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244" name="Google Shape;244;p3"/>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grpSp>
        <p:nvGrpSpPr>
          <p:cNvPr id="245" name="Google Shape;245;p3"/>
          <p:cNvGrpSpPr/>
          <p:nvPr/>
        </p:nvGrpSpPr>
        <p:grpSpPr>
          <a:xfrm>
            <a:off x="2150165" y="1951170"/>
            <a:ext cx="9600706" cy="1617508"/>
            <a:chOff x="1331455" y="1488717"/>
            <a:chExt cx="9600706" cy="1617508"/>
          </a:xfrm>
        </p:grpSpPr>
        <p:pic>
          <p:nvPicPr>
            <p:cNvPr id="246" name="Google Shape;246;p3"/>
            <p:cNvPicPr preferRelativeResize="0"/>
            <p:nvPr/>
          </p:nvPicPr>
          <p:blipFill rotWithShape="1">
            <a:blip r:embed="rId7">
              <a:alphaModFix/>
            </a:blip>
            <a:srcRect b="0" l="0" r="0" t="0"/>
            <a:stretch/>
          </p:blipFill>
          <p:spPr>
            <a:xfrm>
              <a:off x="1331455" y="1488717"/>
              <a:ext cx="4720977" cy="1617508"/>
            </a:xfrm>
            <a:prstGeom prst="rect">
              <a:avLst/>
            </a:prstGeom>
            <a:noFill/>
            <a:ln>
              <a:noFill/>
            </a:ln>
          </p:spPr>
        </p:pic>
        <p:pic>
          <p:nvPicPr>
            <p:cNvPr id="247" name="Google Shape;247;p3"/>
            <p:cNvPicPr preferRelativeResize="0"/>
            <p:nvPr/>
          </p:nvPicPr>
          <p:blipFill rotWithShape="1">
            <a:blip r:embed="rId8">
              <a:alphaModFix/>
            </a:blip>
            <a:srcRect b="0" l="0" r="0" t="0"/>
            <a:stretch/>
          </p:blipFill>
          <p:spPr>
            <a:xfrm>
              <a:off x="7747909" y="1569549"/>
              <a:ext cx="3184252" cy="1536676"/>
            </a:xfrm>
            <a:prstGeom prst="rect">
              <a:avLst/>
            </a:prstGeom>
            <a:noFill/>
            <a:ln>
              <a:noFill/>
            </a:ln>
          </p:spPr>
        </p:pic>
      </p:grpSp>
      <p:grpSp>
        <p:nvGrpSpPr>
          <p:cNvPr id="248" name="Google Shape;248;p3"/>
          <p:cNvGrpSpPr/>
          <p:nvPr/>
        </p:nvGrpSpPr>
        <p:grpSpPr>
          <a:xfrm>
            <a:off x="3693815" y="3961861"/>
            <a:ext cx="8026313" cy="1600339"/>
            <a:chOff x="2875105" y="3383798"/>
            <a:chExt cx="8026313" cy="1600339"/>
          </a:xfrm>
        </p:grpSpPr>
        <p:pic>
          <p:nvPicPr>
            <p:cNvPr id="249" name="Google Shape;249;p3"/>
            <p:cNvPicPr preferRelativeResize="0"/>
            <p:nvPr/>
          </p:nvPicPr>
          <p:blipFill rotWithShape="1">
            <a:blip r:embed="rId9">
              <a:alphaModFix/>
            </a:blip>
            <a:srcRect b="0" l="0" r="0" t="0"/>
            <a:stretch/>
          </p:blipFill>
          <p:spPr>
            <a:xfrm>
              <a:off x="2875105" y="3429000"/>
              <a:ext cx="1571297" cy="1536676"/>
            </a:xfrm>
            <a:prstGeom prst="rect">
              <a:avLst/>
            </a:prstGeom>
            <a:noFill/>
            <a:ln>
              <a:noFill/>
            </a:ln>
          </p:spPr>
        </p:pic>
        <p:pic>
          <p:nvPicPr>
            <p:cNvPr id="250" name="Google Shape;250;p3"/>
            <p:cNvPicPr preferRelativeResize="0"/>
            <p:nvPr/>
          </p:nvPicPr>
          <p:blipFill rotWithShape="1">
            <a:blip r:embed="rId10">
              <a:alphaModFix/>
            </a:blip>
            <a:srcRect b="0" l="0" r="0" t="0"/>
            <a:stretch/>
          </p:blipFill>
          <p:spPr>
            <a:xfrm>
              <a:off x="4561029" y="3383798"/>
              <a:ext cx="6340389" cy="1600339"/>
            </a:xfrm>
            <a:prstGeom prst="rect">
              <a:avLst/>
            </a:prstGeom>
            <a:noFill/>
            <a:ln>
              <a:noFill/>
            </a:ln>
          </p:spPr>
        </p:pic>
      </p:grpSp>
      <p:sp>
        <p:nvSpPr>
          <p:cNvPr id="251" name="Google Shape;251;p3"/>
          <p:cNvSpPr txBox="1"/>
          <p:nvPr/>
        </p:nvSpPr>
        <p:spPr>
          <a:xfrm>
            <a:off x="2304445" y="3479828"/>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Dana Chadwick JPL</a:t>
            </a:r>
            <a:endParaRPr b="0" i="0" sz="1200" u="none" cap="none" strike="noStrike">
              <a:solidFill>
                <a:srgbClr val="000000"/>
              </a:solidFill>
              <a:latin typeface="Arial"/>
              <a:ea typeface="Arial"/>
              <a:cs typeface="Arial"/>
              <a:sym typeface="Arial"/>
            </a:endParaRPr>
          </a:p>
        </p:txBody>
      </p:sp>
      <p:sp>
        <p:nvSpPr>
          <p:cNvPr id="252" name="Google Shape;252;p3"/>
          <p:cNvSpPr txBox="1"/>
          <p:nvPr/>
        </p:nvSpPr>
        <p:spPr>
          <a:xfrm>
            <a:off x="3875742" y="3484203"/>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Lola Fatoyinbo</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NASA Goddard</a:t>
            </a:r>
            <a:endParaRPr b="0" i="0" sz="1200" u="none" cap="none" strike="noStrike">
              <a:solidFill>
                <a:srgbClr val="000000"/>
              </a:solidFill>
              <a:latin typeface="Arial"/>
              <a:ea typeface="Arial"/>
              <a:cs typeface="Arial"/>
              <a:sym typeface="Arial"/>
            </a:endParaRPr>
          </a:p>
        </p:txBody>
      </p:sp>
      <p:sp>
        <p:nvSpPr>
          <p:cNvPr id="253" name="Google Shape;253;p3"/>
          <p:cNvSpPr txBox="1"/>
          <p:nvPr/>
        </p:nvSpPr>
        <p:spPr>
          <a:xfrm>
            <a:off x="5536042" y="3485119"/>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António Ferraz</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UCLA / JPL</a:t>
            </a:r>
            <a:endParaRPr b="0" i="0" sz="1200" u="none" cap="none" strike="noStrike">
              <a:solidFill>
                <a:srgbClr val="000000"/>
              </a:solidFill>
              <a:latin typeface="Arial"/>
              <a:ea typeface="Arial"/>
              <a:cs typeface="Arial"/>
              <a:sym typeface="Arial"/>
            </a:endParaRPr>
          </a:p>
        </p:txBody>
      </p:sp>
      <p:sp>
        <p:nvSpPr>
          <p:cNvPr id="254" name="Google Shape;254;p3"/>
          <p:cNvSpPr txBox="1"/>
          <p:nvPr/>
        </p:nvSpPr>
        <p:spPr>
          <a:xfrm>
            <a:off x="7011527" y="3474538"/>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Peter Griffith</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NASA Goddard</a:t>
            </a:r>
            <a:endParaRPr/>
          </a:p>
        </p:txBody>
      </p:sp>
      <p:sp>
        <p:nvSpPr>
          <p:cNvPr id="255" name="Google Shape;255;p3"/>
          <p:cNvSpPr txBox="1"/>
          <p:nvPr/>
        </p:nvSpPr>
        <p:spPr>
          <a:xfrm>
            <a:off x="8664684" y="3474538"/>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Michael Keller</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USFS</a:t>
            </a:r>
            <a:endParaRPr/>
          </a:p>
        </p:txBody>
      </p:sp>
      <p:sp>
        <p:nvSpPr>
          <p:cNvPr id="256" name="Google Shape;256;p3"/>
          <p:cNvSpPr txBox="1"/>
          <p:nvPr/>
        </p:nvSpPr>
        <p:spPr>
          <a:xfrm>
            <a:off x="10317841" y="3468403"/>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Junjie Liu</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JPL</a:t>
            </a:r>
            <a:endParaRPr b="0" i="0" sz="1200" u="none" cap="none" strike="noStrike">
              <a:solidFill>
                <a:srgbClr val="000000"/>
              </a:solidFill>
              <a:latin typeface="Arial"/>
              <a:ea typeface="Arial"/>
              <a:cs typeface="Arial"/>
              <a:sym typeface="Arial"/>
            </a:endParaRPr>
          </a:p>
        </p:txBody>
      </p:sp>
      <p:sp>
        <p:nvSpPr>
          <p:cNvPr id="257" name="Google Shape;257;p3"/>
          <p:cNvSpPr txBox="1"/>
          <p:nvPr/>
        </p:nvSpPr>
        <p:spPr>
          <a:xfrm>
            <a:off x="2304445" y="5482764"/>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Elsa Ordway (PI)</a:t>
            </a:r>
            <a:endParaRPr b="0" i="0" sz="12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UCLA</a:t>
            </a:r>
            <a:endParaRPr b="0" i="0" sz="1200" u="none" cap="none" strike="noStrike">
              <a:solidFill>
                <a:srgbClr val="000000"/>
              </a:solidFill>
              <a:latin typeface="Arial"/>
              <a:ea typeface="Arial"/>
              <a:cs typeface="Arial"/>
              <a:sym typeface="Arial"/>
            </a:endParaRPr>
          </a:p>
        </p:txBody>
      </p:sp>
      <p:sp>
        <p:nvSpPr>
          <p:cNvPr id="258" name="Google Shape;258;p3"/>
          <p:cNvSpPr txBox="1"/>
          <p:nvPr/>
        </p:nvSpPr>
        <p:spPr>
          <a:xfrm>
            <a:off x="3875742" y="5482763"/>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Ryan Pavlick</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JPL</a:t>
            </a:r>
            <a:endParaRPr b="0" i="0" sz="1200" u="none" cap="none" strike="noStrike">
              <a:solidFill>
                <a:srgbClr val="000000"/>
              </a:solidFill>
              <a:latin typeface="Arial"/>
              <a:ea typeface="Arial"/>
              <a:cs typeface="Arial"/>
              <a:sym typeface="Arial"/>
            </a:endParaRPr>
          </a:p>
        </p:txBody>
      </p:sp>
      <p:sp>
        <p:nvSpPr>
          <p:cNvPr id="259" name="Google Shape;259;p3"/>
          <p:cNvSpPr txBox="1"/>
          <p:nvPr/>
        </p:nvSpPr>
        <p:spPr>
          <a:xfrm>
            <a:off x="5480114" y="5482763"/>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Fabian Schneider</a:t>
            </a:r>
            <a:br>
              <a:rPr b="0" i="0" lang="en-US" sz="1200" u="none" cap="none" strike="noStrike">
                <a:solidFill>
                  <a:srgbClr val="FFFFFF"/>
                </a:solidFill>
                <a:latin typeface="Arial"/>
                <a:ea typeface="Arial"/>
                <a:cs typeface="Arial"/>
                <a:sym typeface="Arial"/>
              </a:rPr>
            </a:br>
            <a:r>
              <a:rPr b="0" i="0" lang="en-US" sz="1200" u="none" cap="none" strike="noStrike">
                <a:solidFill>
                  <a:srgbClr val="FFFFFF"/>
                </a:solidFill>
                <a:latin typeface="Arial"/>
                <a:ea typeface="Arial"/>
                <a:cs typeface="Arial"/>
                <a:sym typeface="Arial"/>
              </a:rPr>
              <a:t>JPL</a:t>
            </a:r>
            <a:endParaRPr b="0" i="0" sz="1200" u="none" cap="none" strike="noStrike">
              <a:solidFill>
                <a:srgbClr val="000000"/>
              </a:solidFill>
              <a:latin typeface="Arial"/>
              <a:ea typeface="Arial"/>
              <a:cs typeface="Arial"/>
              <a:sym typeface="Arial"/>
            </a:endParaRPr>
          </a:p>
        </p:txBody>
      </p:sp>
      <p:sp>
        <p:nvSpPr>
          <p:cNvPr id="260" name="Google Shape;260;p3"/>
          <p:cNvSpPr txBox="1"/>
          <p:nvPr/>
        </p:nvSpPr>
        <p:spPr>
          <a:xfrm>
            <a:off x="6950523" y="5482763"/>
            <a:ext cx="15801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Bonaventure Sonké</a:t>
            </a:r>
            <a:endParaRPr b="0" i="0" sz="12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 of Yaoundé I</a:t>
            </a:r>
            <a:endParaRPr b="0" i="0" sz="1200" u="none" cap="none" strike="noStrike">
              <a:solidFill>
                <a:srgbClr val="000000"/>
              </a:solidFill>
              <a:latin typeface="Arial"/>
              <a:ea typeface="Arial"/>
              <a:cs typeface="Arial"/>
              <a:sym typeface="Arial"/>
            </a:endParaRPr>
          </a:p>
        </p:txBody>
      </p:sp>
      <p:sp>
        <p:nvSpPr>
          <p:cNvPr id="261" name="Google Shape;261;p3"/>
          <p:cNvSpPr txBox="1"/>
          <p:nvPr/>
        </p:nvSpPr>
        <p:spPr>
          <a:xfrm>
            <a:off x="8712134" y="5482763"/>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Hannah Stouter</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UCLA</a:t>
            </a:r>
            <a:endParaRPr b="0" i="0" sz="1200" u="none" cap="none" strike="noStrike">
              <a:solidFill>
                <a:srgbClr val="000000"/>
              </a:solidFill>
              <a:latin typeface="Arial"/>
              <a:ea typeface="Arial"/>
              <a:cs typeface="Arial"/>
              <a:sym typeface="Arial"/>
            </a:endParaRPr>
          </a:p>
        </p:txBody>
      </p:sp>
      <p:sp>
        <p:nvSpPr>
          <p:cNvPr id="262" name="Google Shape;262;p3"/>
          <p:cNvSpPr txBox="1"/>
          <p:nvPr/>
        </p:nvSpPr>
        <p:spPr>
          <a:xfrm>
            <a:off x="10261195" y="5482763"/>
            <a:ext cx="140228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Xiangming Xiao</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 of Oklahoma</a:t>
            </a:r>
            <a:endParaRPr b="0" i="0" sz="1200" u="none" cap="none" strike="noStrike">
              <a:solidFill>
                <a:srgbClr val="000000"/>
              </a:solidFill>
              <a:latin typeface="Arial"/>
              <a:ea typeface="Arial"/>
              <a:cs typeface="Arial"/>
              <a:sym typeface="Arial"/>
            </a:endParaRPr>
          </a:p>
        </p:txBody>
      </p:sp>
      <p:pic>
        <p:nvPicPr>
          <p:cNvPr descr="A person wearing a hat and sunglasses&#10;&#10;Description automatically generated" id="263" name="Google Shape;263;p3"/>
          <p:cNvPicPr preferRelativeResize="0"/>
          <p:nvPr/>
        </p:nvPicPr>
        <p:blipFill rotWithShape="1">
          <a:blip r:embed="rId11">
            <a:alphaModFix/>
          </a:blip>
          <a:srcRect b="0" l="0" r="0" t="0"/>
          <a:stretch/>
        </p:blipFill>
        <p:spPr>
          <a:xfrm>
            <a:off x="7035356" y="2056123"/>
            <a:ext cx="1399289" cy="1418597"/>
          </a:xfrm>
          <a:prstGeom prst="rect">
            <a:avLst/>
          </a:prstGeom>
          <a:noFill/>
          <a:ln>
            <a:noFill/>
          </a:ln>
        </p:spPr>
      </p:pic>
      <p:sp>
        <p:nvSpPr>
          <p:cNvPr id="264" name="Google Shape;264;p3"/>
          <p:cNvSpPr txBox="1"/>
          <p:nvPr/>
        </p:nvSpPr>
        <p:spPr>
          <a:xfrm>
            <a:off x="730822" y="3479828"/>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Isaac Aguilar</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UCLA</a:t>
            </a:r>
            <a:endParaRPr b="0" i="0" sz="1200" u="none" cap="none" strike="noStrike">
              <a:solidFill>
                <a:srgbClr val="000000"/>
              </a:solidFill>
              <a:latin typeface="Arial"/>
              <a:ea typeface="Arial"/>
              <a:cs typeface="Arial"/>
              <a:sym typeface="Arial"/>
            </a:endParaRPr>
          </a:p>
        </p:txBody>
      </p:sp>
      <p:pic>
        <p:nvPicPr>
          <p:cNvPr id="265" name="Google Shape;265;p3"/>
          <p:cNvPicPr preferRelativeResize="0"/>
          <p:nvPr/>
        </p:nvPicPr>
        <p:blipFill rotWithShape="1">
          <a:blip r:embed="rId12">
            <a:alphaModFix/>
          </a:blip>
          <a:srcRect b="0" l="0" r="0" t="0"/>
          <a:stretch/>
        </p:blipFill>
        <p:spPr>
          <a:xfrm>
            <a:off x="677446" y="2057400"/>
            <a:ext cx="1373693" cy="1426803"/>
          </a:xfrm>
          <a:prstGeom prst="rect">
            <a:avLst/>
          </a:prstGeom>
          <a:noFill/>
          <a:ln>
            <a:noFill/>
          </a:ln>
        </p:spPr>
      </p:pic>
      <p:sp>
        <p:nvSpPr>
          <p:cNvPr id="266" name="Google Shape;266;p3"/>
          <p:cNvSpPr txBox="1"/>
          <p:nvPr/>
        </p:nvSpPr>
        <p:spPr>
          <a:xfrm>
            <a:off x="723607" y="5484130"/>
            <a:ext cx="12889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Chip Miller</a:t>
            </a:r>
            <a:endParaRPr/>
          </a:p>
          <a:p>
            <a:pPr indent="0" lvl="0" marL="0" marR="0" rtl="0" algn="ctr">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JPL</a:t>
            </a:r>
            <a:endParaRPr b="0" i="0" sz="1200" u="none" cap="none" strike="noStrike">
              <a:solidFill>
                <a:srgbClr val="000000"/>
              </a:solidFill>
              <a:latin typeface="Arial"/>
              <a:ea typeface="Arial"/>
              <a:cs typeface="Arial"/>
              <a:sym typeface="Arial"/>
            </a:endParaRPr>
          </a:p>
        </p:txBody>
      </p:sp>
      <p:pic>
        <p:nvPicPr>
          <p:cNvPr id="267" name="Google Shape;267;p3"/>
          <p:cNvPicPr preferRelativeResize="0"/>
          <p:nvPr/>
        </p:nvPicPr>
        <p:blipFill rotWithShape="1">
          <a:blip r:embed="rId13">
            <a:alphaModFix/>
          </a:blip>
          <a:srcRect b="0" l="0" r="0" t="0"/>
          <a:stretch/>
        </p:blipFill>
        <p:spPr>
          <a:xfrm>
            <a:off x="553187" y="4007772"/>
            <a:ext cx="1497952" cy="1536676"/>
          </a:xfrm>
          <a:prstGeom prst="rect">
            <a:avLst/>
          </a:prstGeom>
          <a:noFill/>
          <a:ln>
            <a:noFill/>
          </a:ln>
        </p:spPr>
      </p:pic>
      <p:pic>
        <p:nvPicPr>
          <p:cNvPr descr="A person smiling at the camera&#10;&#10;Description automatically generated" id="268" name="Google Shape;268;p3"/>
          <p:cNvPicPr preferRelativeResize="0"/>
          <p:nvPr/>
        </p:nvPicPr>
        <p:blipFill rotWithShape="1">
          <a:blip r:embed="rId14">
            <a:alphaModFix/>
          </a:blip>
          <a:srcRect b="0" l="0" r="0" t="0"/>
          <a:stretch/>
        </p:blipFill>
        <p:spPr>
          <a:xfrm>
            <a:off x="2209316" y="4038675"/>
            <a:ext cx="1431475" cy="1431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4"/>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274" name="Google Shape;274;p4"/>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275" name="Google Shape;275;p4"/>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276" name="Google Shape;276;p4"/>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277" name="Google Shape;277;p4"/>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278" name="Google Shape;278;p4"/>
          <p:cNvSpPr txBox="1"/>
          <p:nvPr>
            <p:ph type="title"/>
          </p:nvPr>
        </p:nvSpPr>
        <p:spPr>
          <a:xfrm>
            <a:off x="415599" y="765975"/>
            <a:ext cx="11360800" cy="763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4400">
                <a:solidFill>
                  <a:schemeClr val="lt1"/>
                </a:solidFill>
                <a:latin typeface="Arial"/>
                <a:ea typeface="Arial"/>
                <a:cs typeface="Arial"/>
                <a:sym typeface="Arial"/>
              </a:rPr>
              <a:t>Community Guidelines</a:t>
            </a:r>
            <a:endParaRPr/>
          </a:p>
        </p:txBody>
      </p:sp>
      <p:sp>
        <p:nvSpPr>
          <p:cNvPr id="279" name="Google Shape;279;p4"/>
          <p:cNvSpPr txBox="1"/>
          <p:nvPr>
            <p:ph idx="1" type="body"/>
          </p:nvPr>
        </p:nvSpPr>
        <p:spPr>
          <a:xfrm>
            <a:off x="4288536" y="1763181"/>
            <a:ext cx="7396306" cy="4209414"/>
          </a:xfrm>
          <a:prstGeom prst="rect">
            <a:avLst/>
          </a:prstGeom>
          <a:noFill/>
          <a:ln>
            <a:noFill/>
          </a:ln>
        </p:spPr>
        <p:txBody>
          <a:bodyPr anchorCtr="0" anchor="t" bIns="91425" lIns="91425" spcFirstLastPara="1" rIns="91425" wrap="square" tIns="91425">
            <a:normAutofit/>
          </a:bodyPr>
          <a:lstStyle/>
          <a:p>
            <a:pPr indent="0" lvl="0" marL="152396" rtl="0" algn="ctr">
              <a:lnSpc>
                <a:spcPct val="115000"/>
              </a:lnSpc>
              <a:spcBef>
                <a:spcPts val="0"/>
              </a:spcBef>
              <a:spcAft>
                <a:spcPts val="0"/>
              </a:spcAft>
              <a:buClr>
                <a:schemeClr val="lt1"/>
              </a:buClr>
              <a:buSzPts val="1800"/>
              <a:buNone/>
            </a:pPr>
            <a:r>
              <a:rPr lang="en-US" sz="2000">
                <a:solidFill>
                  <a:schemeClr val="lt1"/>
                </a:solidFill>
                <a:latin typeface="Arial"/>
                <a:ea typeface="Arial"/>
                <a:cs typeface="Arial"/>
                <a:sym typeface="Arial"/>
              </a:rPr>
              <a:t>To ensure an inclusive and equitable environment for all members, we have established a set of guidelines </a:t>
            </a:r>
            <a:r>
              <a:rPr b="1" lang="en-US" sz="2000">
                <a:solidFill>
                  <a:schemeClr val="lt1"/>
                </a:solidFill>
                <a:latin typeface="Calibri"/>
                <a:ea typeface="Calibri"/>
                <a:cs typeface="Calibri"/>
                <a:sym typeface="Calibri"/>
              </a:rPr>
              <a:t>to be followed at all times </a:t>
            </a:r>
            <a:r>
              <a:rPr lang="en-US" sz="2000">
                <a:solidFill>
                  <a:schemeClr val="lt1"/>
                </a:solidFill>
                <a:latin typeface="Arial"/>
                <a:ea typeface="Arial"/>
                <a:cs typeface="Arial"/>
                <a:sym typeface="Arial"/>
              </a:rPr>
              <a:t>during the Tropical Forest Scoping effort, including at workshops, during webinars, and when using email, Slack, and other modes of communication. These guidelines are designed to promote respect and collaboration among community members. By adhering to these guidelines, we aim to create a welcoming space where everyone can thrive.</a:t>
            </a:r>
            <a:endParaRPr/>
          </a:p>
        </p:txBody>
      </p:sp>
      <p:pic>
        <p:nvPicPr>
          <p:cNvPr id="280" name="Google Shape;280;p4"/>
          <p:cNvPicPr preferRelativeResize="0"/>
          <p:nvPr/>
        </p:nvPicPr>
        <p:blipFill rotWithShape="1">
          <a:blip r:embed="rId7">
            <a:alphaModFix/>
          </a:blip>
          <a:srcRect b="0" l="0" r="0" t="0"/>
          <a:stretch/>
        </p:blipFill>
        <p:spPr>
          <a:xfrm>
            <a:off x="5241653" y="4887105"/>
            <a:ext cx="5490072" cy="1251858"/>
          </a:xfrm>
          <a:prstGeom prst="rect">
            <a:avLst/>
          </a:prstGeom>
          <a:noFill/>
          <a:ln>
            <a:noFill/>
          </a:ln>
        </p:spPr>
      </p:pic>
      <p:pic>
        <p:nvPicPr>
          <p:cNvPr id="281" name="Google Shape;281;p4"/>
          <p:cNvPicPr preferRelativeResize="0"/>
          <p:nvPr/>
        </p:nvPicPr>
        <p:blipFill rotWithShape="1">
          <a:blip r:embed="rId8">
            <a:alphaModFix/>
          </a:blip>
          <a:srcRect b="0" l="0" r="0" t="0"/>
          <a:stretch/>
        </p:blipFill>
        <p:spPr>
          <a:xfrm>
            <a:off x="388030" y="1734347"/>
            <a:ext cx="3709978" cy="39875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5"/>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287" name="Google Shape;287;p5"/>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288" name="Google Shape;288;p5"/>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289" name="Google Shape;289;p5"/>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290" name="Google Shape;290;p5"/>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291" name="Google Shape;291;p5"/>
          <p:cNvSpPr txBox="1"/>
          <p:nvPr/>
        </p:nvSpPr>
        <p:spPr>
          <a:xfrm>
            <a:off x="283399" y="611625"/>
            <a:ext cx="116252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293" u="none" cap="none" strike="noStrike">
                <a:solidFill>
                  <a:srgbClr val="FFFFFF"/>
                </a:solidFill>
                <a:latin typeface="Arial"/>
                <a:ea typeface="Arial"/>
                <a:cs typeface="Arial"/>
                <a:sym typeface="Arial"/>
              </a:rPr>
              <a:t>Tropical forest regions are </a:t>
            </a:r>
            <a:r>
              <a:rPr b="1" i="0" lang="en-US" sz="4293" u="none" cap="none" strike="noStrike">
                <a:solidFill>
                  <a:srgbClr val="FFFFFF"/>
                </a:solidFill>
                <a:latin typeface="Calibri"/>
                <a:ea typeface="Calibri"/>
                <a:cs typeface="Calibri"/>
                <a:sym typeface="Calibri"/>
              </a:rPr>
              <a:t>critically important</a:t>
            </a:r>
            <a:endParaRPr/>
          </a:p>
        </p:txBody>
      </p:sp>
      <p:sp>
        <p:nvSpPr>
          <p:cNvPr id="292" name="Google Shape;292;p5"/>
          <p:cNvSpPr txBox="1"/>
          <p:nvPr/>
        </p:nvSpPr>
        <p:spPr>
          <a:xfrm>
            <a:off x="2638167" y="1613728"/>
            <a:ext cx="6915663" cy="4293483"/>
          </a:xfrm>
          <a:prstGeom prst="rect">
            <a:avLst/>
          </a:prstGeom>
          <a:solidFill>
            <a:schemeClr val="dk1">
              <a:alpha val="69803"/>
            </a:schemeClr>
          </a:solidFill>
          <a:ln>
            <a:noFill/>
          </a:ln>
        </p:spPr>
        <p:txBody>
          <a:bodyPr anchorCtr="0" anchor="t" bIns="137150" lIns="137150" spcFirstLastPara="1" rIns="137150" wrap="square" tIns="137150">
            <a:spAutoFit/>
          </a:bodyPr>
          <a:lstStyle/>
          <a:p>
            <a:pPr indent="0" lvl="0" marL="0" marR="0" rtl="0" algn="ctr">
              <a:lnSpc>
                <a:spcPct val="100000"/>
              </a:lnSpc>
              <a:spcBef>
                <a:spcPts val="0"/>
              </a:spcBef>
              <a:spcAft>
                <a:spcPts val="0"/>
              </a:spcAft>
              <a:buClr>
                <a:srgbClr val="FFFFFF"/>
              </a:buClr>
              <a:buSzPts val="2800"/>
              <a:buFont typeface="Calibri"/>
              <a:buNone/>
            </a:pPr>
            <a:r>
              <a:rPr b="1" i="0" lang="en-US" sz="2800" u="none" cap="none" strike="noStrike">
                <a:solidFill>
                  <a:srgbClr val="FFFFFF"/>
                </a:solidFill>
                <a:latin typeface="Calibri"/>
                <a:ea typeface="Calibri"/>
                <a:cs typeface="Calibri"/>
                <a:sym typeface="Calibri"/>
              </a:rPr>
              <a:t>Tropical ecosystems: </a:t>
            </a:r>
            <a:endParaRPr/>
          </a:p>
          <a:p>
            <a:pPr indent="-457200" lvl="0" marL="457200" marR="0" rtl="0" algn="ctr">
              <a:lnSpc>
                <a:spcPct val="100000"/>
              </a:lnSpc>
              <a:spcBef>
                <a:spcPts val="18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Cover 10% ice-free land surface</a:t>
            </a:r>
            <a:endParaRPr/>
          </a:p>
          <a:p>
            <a:pPr indent="-457200" lvl="0" marL="457200" marR="0" rtl="0" algn="ctr">
              <a:lnSpc>
                <a:spcPct val="100000"/>
              </a:lnSpc>
              <a:spcBef>
                <a:spcPts val="12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Maintain 66-80% of all species</a:t>
            </a:r>
            <a:endParaRPr/>
          </a:p>
          <a:p>
            <a:pPr indent="-457200" lvl="0" marL="457200" marR="0" rtl="0" algn="ctr">
              <a:lnSpc>
                <a:spcPct val="100000"/>
              </a:lnSpc>
              <a:spcBef>
                <a:spcPts val="12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Are home to over 3 billion people</a:t>
            </a:r>
            <a:endParaRPr/>
          </a:p>
          <a:p>
            <a:pPr indent="-457200" lvl="0" marL="457200" marR="0" rtl="0" algn="ctr">
              <a:lnSpc>
                <a:spcPct val="100000"/>
              </a:lnSpc>
              <a:spcBef>
                <a:spcPts val="12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Constitute major water and heat pumps, contributing to regional and global climate</a:t>
            </a:r>
            <a:endParaRPr/>
          </a:p>
          <a:p>
            <a:pPr indent="-457200" lvl="0" marL="457200" marR="0" rtl="0" algn="ctr">
              <a:lnSpc>
                <a:spcPct val="100000"/>
              </a:lnSpc>
              <a:spcBef>
                <a:spcPts val="12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Account for &gt;30% of terrestrial NPP</a:t>
            </a:r>
            <a:endParaRPr/>
          </a:p>
          <a:p>
            <a:pPr indent="-457200" lvl="0" marL="457200" marR="0" rtl="0" algn="ctr">
              <a:lnSpc>
                <a:spcPct val="100000"/>
              </a:lnSpc>
              <a:spcBef>
                <a:spcPts val="1200"/>
              </a:spcBef>
              <a:spcAft>
                <a:spcPts val="0"/>
              </a:spcAft>
              <a:buClr>
                <a:srgbClr val="FFFFFF"/>
              </a:buClr>
              <a:buSzPts val="2400"/>
              <a:buFont typeface="Arial"/>
              <a:buChar char="•"/>
            </a:pPr>
            <a:r>
              <a:rPr b="0" i="0" lang="en-US" sz="2400" u="none" cap="none" strike="noStrike">
                <a:solidFill>
                  <a:srgbClr val="FFFFFF"/>
                </a:solidFill>
                <a:latin typeface="Arial"/>
                <a:ea typeface="Arial"/>
                <a:cs typeface="Arial"/>
                <a:sym typeface="Arial"/>
              </a:rPr>
              <a:t>Store 25-40% of total terrestrial biomass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6"/>
          <p:cNvSpPr txBox="1"/>
          <p:nvPr/>
        </p:nvSpPr>
        <p:spPr>
          <a:xfrm>
            <a:off x="679603" y="1579497"/>
            <a:ext cx="10719652" cy="4349909"/>
          </a:xfrm>
          <a:prstGeom prst="rect">
            <a:avLst/>
          </a:prstGeom>
          <a:solidFill>
            <a:schemeClr val="dk1">
              <a:alpha val="69803"/>
            </a:schemeClr>
          </a:solidFill>
          <a:ln>
            <a:noFill/>
          </a:ln>
        </p:spPr>
        <p:txBody>
          <a:bodyPr anchorCtr="0" anchor="t" bIns="137150" lIns="137150" spcFirstLastPara="1" rIns="137150" wrap="square" tIns="137150">
            <a:spAutoFit/>
          </a:bodyPr>
          <a:lstStyle/>
          <a:p>
            <a:pPr indent="-457200" lvl="0" marL="457200" marR="0" rtl="0" algn="l">
              <a:lnSpc>
                <a:spcPct val="100000"/>
              </a:lnSpc>
              <a:spcBef>
                <a:spcPts val="0"/>
              </a:spcBef>
              <a:spcAft>
                <a:spcPts val="0"/>
              </a:spcAft>
              <a:buClr>
                <a:srgbClr val="FFFFFF"/>
              </a:buClr>
              <a:buSzPts val="2200"/>
              <a:buFont typeface="Arial"/>
              <a:buChar char="•"/>
            </a:pPr>
            <a:r>
              <a:rPr b="0" i="0" lang="en-US" sz="2200" u="none" cap="none" strike="noStrike">
                <a:solidFill>
                  <a:srgbClr val="FFFFFF"/>
                </a:solidFill>
                <a:latin typeface="Arial"/>
                <a:ea typeface="Arial"/>
                <a:cs typeface="Arial"/>
                <a:sym typeface="Arial"/>
              </a:rPr>
              <a:t>Tropical ecosystems are entering a no-analog state</a:t>
            </a:r>
            <a:endParaRPr/>
          </a:p>
          <a:p>
            <a:pPr indent="-457200" lvl="0" marL="457200" marR="0" rtl="0" algn="l">
              <a:lnSpc>
                <a:spcPct val="100000"/>
              </a:lnSpc>
              <a:spcBef>
                <a:spcPts val="2000"/>
              </a:spcBef>
              <a:spcAft>
                <a:spcPts val="0"/>
              </a:spcAft>
              <a:buClr>
                <a:srgbClr val="FFFFFF"/>
              </a:buClr>
              <a:buSzPts val="2200"/>
              <a:buFont typeface="Arial"/>
              <a:buChar char="•"/>
            </a:pPr>
            <a:r>
              <a:rPr b="0" i="0" lang="en-US" sz="2200" u="none" cap="none" strike="noStrike">
                <a:solidFill>
                  <a:srgbClr val="FFFFFF"/>
                </a:solidFill>
                <a:latin typeface="Arial"/>
                <a:ea typeface="Arial"/>
                <a:cs typeface="Arial"/>
                <a:sym typeface="Arial"/>
              </a:rPr>
              <a:t>Temperatures will soon be hotter than most tropical ecosystems have experienced in their evolutionary history (range shifts, adaptation, acclimation?)</a:t>
            </a:r>
            <a:endParaRPr/>
          </a:p>
          <a:p>
            <a:pPr indent="-457200" lvl="0" marL="457200" marR="0" rtl="0" algn="l">
              <a:lnSpc>
                <a:spcPct val="100000"/>
              </a:lnSpc>
              <a:spcBef>
                <a:spcPts val="2000"/>
              </a:spcBef>
              <a:spcAft>
                <a:spcPts val="0"/>
              </a:spcAft>
              <a:buClr>
                <a:srgbClr val="FFFFFF"/>
              </a:buClr>
              <a:buSzPts val="2200"/>
              <a:buFont typeface="Arial"/>
              <a:buChar char="•"/>
            </a:pPr>
            <a:r>
              <a:rPr b="0" i="0" lang="en-US" sz="2200" u="none" cap="none" strike="noStrike">
                <a:solidFill>
                  <a:srgbClr val="FFFFFF"/>
                </a:solidFill>
                <a:latin typeface="Arial"/>
                <a:ea typeface="Arial"/>
                <a:cs typeface="Arial"/>
                <a:sym typeface="Arial"/>
              </a:rPr>
              <a:t>Cropland and pastureland expansion in the tropics is the single greatest driver of deforestation, causing ~80% of forest conversion globally</a:t>
            </a:r>
            <a:endParaRPr/>
          </a:p>
          <a:p>
            <a:pPr indent="-457200" lvl="0" marL="457200" marR="0" rtl="0" algn="l">
              <a:lnSpc>
                <a:spcPct val="100000"/>
              </a:lnSpc>
              <a:spcBef>
                <a:spcPts val="2000"/>
              </a:spcBef>
              <a:spcAft>
                <a:spcPts val="0"/>
              </a:spcAft>
              <a:buClr>
                <a:srgbClr val="FFFFFF"/>
              </a:buClr>
              <a:buSzPts val="2200"/>
              <a:buFont typeface="Arial"/>
              <a:buChar char="•"/>
            </a:pPr>
            <a:r>
              <a:rPr b="0" i="0" lang="en-US" sz="2200" u="none" cap="none" strike="noStrike">
                <a:solidFill>
                  <a:srgbClr val="FFFFFF"/>
                </a:solidFill>
                <a:latin typeface="Arial"/>
                <a:ea typeface="Arial"/>
                <a:cs typeface="Arial"/>
                <a:sym typeface="Arial"/>
              </a:rPr>
              <a:t>Tropical structure and function could be greatly diminished by the end of the century, resulting in critical climate feedbacks</a:t>
            </a:r>
            <a:endParaRPr/>
          </a:p>
          <a:p>
            <a:pPr indent="-457200" lvl="0" marL="457200" marR="0" rtl="0" algn="l">
              <a:lnSpc>
                <a:spcPct val="100000"/>
              </a:lnSpc>
              <a:spcBef>
                <a:spcPts val="2000"/>
              </a:spcBef>
              <a:spcAft>
                <a:spcPts val="0"/>
              </a:spcAft>
              <a:buClr>
                <a:srgbClr val="FFFFFF"/>
              </a:buClr>
              <a:buSzPts val="2200"/>
              <a:buFont typeface="Arial"/>
              <a:buChar char="•"/>
            </a:pPr>
            <a:r>
              <a:rPr b="0" i="0" lang="en-US" sz="2200" u="none" cap="none" strike="noStrike">
                <a:solidFill>
                  <a:srgbClr val="FFFFFF"/>
                </a:solidFill>
                <a:latin typeface="Arial"/>
                <a:ea typeface="Arial"/>
                <a:cs typeface="Arial"/>
                <a:sym typeface="Arial"/>
              </a:rPr>
              <a:t>Even though tropical forests have a huge impact on the entire Earth System, we still lack basic knowledge about them</a:t>
            </a:r>
            <a:endParaRPr/>
          </a:p>
        </p:txBody>
      </p:sp>
      <p:pic>
        <p:nvPicPr>
          <p:cNvPr id="298" name="Google Shape;298;p6"/>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299" name="Google Shape;299;p6"/>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00" name="Google Shape;300;p6"/>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01" name="Google Shape;301;p6"/>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02" name="Google Shape;302;p6"/>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03" name="Google Shape;303;p6"/>
          <p:cNvSpPr txBox="1"/>
          <p:nvPr/>
        </p:nvSpPr>
        <p:spPr>
          <a:xfrm>
            <a:off x="283399" y="611625"/>
            <a:ext cx="116252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000" u="none" cap="none" strike="noStrike">
                <a:solidFill>
                  <a:srgbClr val="FFFFFF"/>
                </a:solidFill>
                <a:latin typeface="Arial"/>
                <a:ea typeface="Arial"/>
                <a:cs typeface="Arial"/>
                <a:sym typeface="Arial"/>
              </a:rPr>
              <a:t>Tropical forest regions are </a:t>
            </a:r>
            <a:r>
              <a:rPr b="1" i="0" lang="en-US" sz="4000" u="none" cap="none" strike="noStrike">
                <a:solidFill>
                  <a:srgbClr val="FFFFFF"/>
                </a:solidFill>
                <a:latin typeface="Calibri"/>
                <a:ea typeface="Calibri"/>
                <a:cs typeface="Calibri"/>
                <a:sym typeface="Calibri"/>
              </a:rPr>
              <a:t>undergoing rapid change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xEl>
                                              <p:pRg end="0" st="0"/>
                                            </p:txEl>
                                          </p:spTgt>
                                        </p:tgtEl>
                                        <p:attrNameLst>
                                          <p:attrName>style.visibility</p:attrName>
                                        </p:attrNameLst>
                                      </p:cBhvr>
                                      <p:to>
                                        <p:strVal val="visible"/>
                                      </p:to>
                                    </p:set>
                                    <p:animEffect filter="fade" transition="in">
                                      <p:cBhvr>
                                        <p:cTn dur="500"/>
                                        <p:tgtEl>
                                          <p:spTgt spid="2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xEl>
                                              <p:pRg end="1" st="1"/>
                                            </p:txEl>
                                          </p:spTgt>
                                        </p:tgtEl>
                                        <p:attrNameLst>
                                          <p:attrName>style.visibility</p:attrName>
                                        </p:attrNameLst>
                                      </p:cBhvr>
                                      <p:to>
                                        <p:strVal val="visible"/>
                                      </p:to>
                                    </p:set>
                                    <p:animEffect filter="fade" transition="in">
                                      <p:cBhvr>
                                        <p:cTn dur="500"/>
                                        <p:tgtEl>
                                          <p:spTgt spid="2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xEl>
                                              <p:pRg end="2" st="2"/>
                                            </p:txEl>
                                          </p:spTgt>
                                        </p:tgtEl>
                                        <p:attrNameLst>
                                          <p:attrName>style.visibility</p:attrName>
                                        </p:attrNameLst>
                                      </p:cBhvr>
                                      <p:to>
                                        <p:strVal val="visible"/>
                                      </p:to>
                                    </p:set>
                                    <p:animEffect filter="fade" transition="in">
                                      <p:cBhvr>
                                        <p:cTn dur="500"/>
                                        <p:tgtEl>
                                          <p:spTgt spid="2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xEl>
                                              <p:pRg end="3" st="3"/>
                                            </p:txEl>
                                          </p:spTgt>
                                        </p:tgtEl>
                                        <p:attrNameLst>
                                          <p:attrName>style.visibility</p:attrName>
                                        </p:attrNameLst>
                                      </p:cBhvr>
                                      <p:to>
                                        <p:strVal val="visible"/>
                                      </p:to>
                                    </p:set>
                                    <p:animEffect filter="fade" transition="in">
                                      <p:cBhvr>
                                        <p:cTn dur="500"/>
                                        <p:tgtEl>
                                          <p:spTgt spid="29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xEl>
                                              <p:pRg end="4" st="4"/>
                                            </p:txEl>
                                          </p:spTgt>
                                        </p:tgtEl>
                                        <p:attrNameLst>
                                          <p:attrName>style.visibility</p:attrName>
                                        </p:attrNameLst>
                                      </p:cBhvr>
                                      <p:to>
                                        <p:strVal val="visible"/>
                                      </p:to>
                                    </p:set>
                                    <p:animEffect filter="fade" transition="in">
                                      <p:cBhvr>
                                        <p:cTn dur="500"/>
                                        <p:tgtEl>
                                          <p:spTgt spid="29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7"/>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09" name="Google Shape;309;p7"/>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10" name="Google Shape;310;p7"/>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11" name="Google Shape;311;p7"/>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12" name="Google Shape;312;p7"/>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13" name="Google Shape;313;p7"/>
          <p:cNvSpPr txBox="1"/>
          <p:nvPr/>
        </p:nvSpPr>
        <p:spPr>
          <a:xfrm>
            <a:off x="283399" y="501897"/>
            <a:ext cx="116252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293" u="none" cap="none" strike="noStrike">
                <a:solidFill>
                  <a:srgbClr val="FFFFFF"/>
                </a:solidFill>
                <a:latin typeface="Arial"/>
                <a:ea typeface="Arial"/>
                <a:cs typeface="Arial"/>
                <a:sym typeface="Arial"/>
              </a:rPr>
              <a:t>What is PANGEA?</a:t>
            </a:r>
            <a:endParaRPr/>
          </a:p>
        </p:txBody>
      </p:sp>
      <p:grpSp>
        <p:nvGrpSpPr>
          <p:cNvPr id="314" name="Google Shape;314;p7"/>
          <p:cNvGrpSpPr/>
          <p:nvPr/>
        </p:nvGrpSpPr>
        <p:grpSpPr>
          <a:xfrm>
            <a:off x="1452488" y="1309745"/>
            <a:ext cx="9287022" cy="4911571"/>
            <a:chOff x="1334727" y="1104213"/>
            <a:chExt cx="10475882" cy="5648076"/>
          </a:xfrm>
        </p:grpSpPr>
        <p:pic>
          <p:nvPicPr>
            <p:cNvPr id="315" name="Google Shape;315;p7"/>
            <p:cNvPicPr preferRelativeResize="0"/>
            <p:nvPr/>
          </p:nvPicPr>
          <p:blipFill rotWithShape="1">
            <a:blip r:embed="rId7">
              <a:alphaModFix/>
            </a:blip>
            <a:srcRect b="0" l="0" r="0" t="0"/>
            <a:stretch/>
          </p:blipFill>
          <p:spPr>
            <a:xfrm>
              <a:off x="5948908" y="1104214"/>
              <a:ext cx="5861701" cy="5648075"/>
            </a:xfrm>
            <a:prstGeom prst="rect">
              <a:avLst/>
            </a:prstGeom>
            <a:noFill/>
            <a:ln>
              <a:noFill/>
            </a:ln>
          </p:spPr>
        </p:pic>
        <p:grpSp>
          <p:nvGrpSpPr>
            <p:cNvPr id="316" name="Google Shape;316;p7"/>
            <p:cNvGrpSpPr/>
            <p:nvPr/>
          </p:nvGrpSpPr>
          <p:grpSpPr>
            <a:xfrm>
              <a:off x="1334727" y="1104213"/>
              <a:ext cx="5343164" cy="5648076"/>
              <a:chOff x="4803950" y="89700"/>
              <a:chExt cx="4685366" cy="4964100"/>
            </a:xfrm>
          </p:grpSpPr>
          <p:sp>
            <p:nvSpPr>
              <p:cNvPr id="317" name="Google Shape;317;p7"/>
              <p:cNvSpPr/>
              <p:nvPr/>
            </p:nvSpPr>
            <p:spPr>
              <a:xfrm>
                <a:off x="4803950" y="89700"/>
                <a:ext cx="132000" cy="49641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318" name="Google Shape;318;p7"/>
              <p:cNvGrpSpPr/>
              <p:nvPr/>
            </p:nvGrpSpPr>
            <p:grpSpPr>
              <a:xfrm>
                <a:off x="4803959" y="89787"/>
                <a:ext cx="4685357" cy="4963926"/>
                <a:chOff x="76425" y="2996553"/>
                <a:chExt cx="4673672" cy="4925507"/>
              </a:xfrm>
            </p:grpSpPr>
            <p:grpSp>
              <p:nvGrpSpPr>
                <p:cNvPr id="319" name="Google Shape;319;p7"/>
                <p:cNvGrpSpPr/>
                <p:nvPr/>
              </p:nvGrpSpPr>
              <p:grpSpPr>
                <a:xfrm>
                  <a:off x="185668" y="2996553"/>
                  <a:ext cx="3934466" cy="4925507"/>
                  <a:chOff x="185668" y="2996553"/>
                  <a:chExt cx="3934466" cy="4925507"/>
                </a:xfrm>
              </p:grpSpPr>
              <p:grpSp>
                <p:nvGrpSpPr>
                  <p:cNvPr id="320" name="Google Shape;320;p7"/>
                  <p:cNvGrpSpPr/>
                  <p:nvPr/>
                </p:nvGrpSpPr>
                <p:grpSpPr>
                  <a:xfrm>
                    <a:off x="185668" y="2996553"/>
                    <a:ext cx="3934466" cy="4925507"/>
                    <a:chOff x="185668" y="2996553"/>
                    <a:chExt cx="3934466" cy="4925507"/>
                  </a:xfrm>
                </p:grpSpPr>
                <p:pic>
                  <p:nvPicPr>
                    <p:cNvPr id="321" name="Google Shape;321;p7"/>
                    <p:cNvPicPr preferRelativeResize="0"/>
                    <p:nvPr/>
                  </p:nvPicPr>
                  <p:blipFill rotWithShape="1">
                    <a:blip r:embed="rId8">
                      <a:alphaModFix/>
                    </a:blip>
                    <a:srcRect b="0" l="0" r="0" t="0"/>
                    <a:stretch/>
                  </p:blipFill>
                  <p:spPr>
                    <a:xfrm>
                      <a:off x="185668" y="2996553"/>
                      <a:ext cx="3934466" cy="4925507"/>
                    </a:xfrm>
                    <a:prstGeom prst="rect">
                      <a:avLst/>
                    </a:prstGeom>
                    <a:noFill/>
                    <a:ln>
                      <a:noFill/>
                    </a:ln>
                  </p:spPr>
                </p:pic>
                <p:sp>
                  <p:nvSpPr>
                    <p:cNvPr id="322" name="Google Shape;322;p7"/>
                    <p:cNvSpPr/>
                    <p:nvPr/>
                  </p:nvSpPr>
                  <p:spPr>
                    <a:xfrm>
                      <a:off x="3260475" y="3609250"/>
                      <a:ext cx="740100" cy="1347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323" name="Google Shape;323;p7"/>
                    <p:cNvSpPr/>
                    <p:nvPr/>
                  </p:nvSpPr>
                  <p:spPr>
                    <a:xfrm>
                      <a:off x="3253150" y="4711350"/>
                      <a:ext cx="713400" cy="1785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324" name="Google Shape;324;p7"/>
                  <p:cNvSpPr/>
                  <p:nvPr/>
                </p:nvSpPr>
                <p:spPr>
                  <a:xfrm>
                    <a:off x="3253050" y="5926000"/>
                    <a:ext cx="713400" cy="1347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325" name="Google Shape;325;p7"/>
                  <p:cNvSpPr/>
                  <p:nvPr/>
                </p:nvSpPr>
                <p:spPr>
                  <a:xfrm>
                    <a:off x="3253050" y="7047163"/>
                    <a:ext cx="713400" cy="1347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326" name="Google Shape;326;p7"/>
                <p:cNvSpPr txBox="1"/>
                <p:nvPr/>
              </p:nvSpPr>
              <p:spPr>
                <a:xfrm rot="-5400000">
                  <a:off x="-343875" y="4727100"/>
                  <a:ext cx="1128900" cy="288300"/>
                </a:xfrm>
                <a:prstGeom prst="rect">
                  <a:avLst/>
                </a:prstGeom>
                <a:solidFill>
                  <a:srgbClr val="FFFFFF"/>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LANDSCAPE</a:t>
                  </a:r>
                  <a:endParaRPr b="0" i="0" sz="1400" u="none" cap="none" strike="noStrike">
                    <a:solidFill>
                      <a:srgbClr val="000000"/>
                    </a:solidFill>
                    <a:latin typeface="Arial"/>
                    <a:ea typeface="Arial"/>
                    <a:cs typeface="Arial"/>
                    <a:sym typeface="Arial"/>
                  </a:endParaRPr>
                </a:p>
              </p:txBody>
            </p:sp>
            <p:sp>
              <p:nvSpPr>
                <p:cNvPr id="327" name="Google Shape;327;p7"/>
                <p:cNvSpPr txBox="1"/>
                <p:nvPr/>
              </p:nvSpPr>
              <p:spPr>
                <a:xfrm rot="-5400000">
                  <a:off x="-336075" y="5901150"/>
                  <a:ext cx="1113300" cy="288300"/>
                </a:xfrm>
                <a:prstGeom prst="rect">
                  <a:avLst/>
                </a:prstGeom>
                <a:solidFill>
                  <a:srgbClr val="FFFFFF"/>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FOREST</a:t>
                  </a:r>
                  <a:endParaRPr b="0" i="0" sz="1400" u="none" cap="none" strike="noStrike">
                    <a:solidFill>
                      <a:srgbClr val="000000"/>
                    </a:solidFill>
                    <a:latin typeface="Arial"/>
                    <a:ea typeface="Arial"/>
                    <a:cs typeface="Arial"/>
                    <a:sym typeface="Arial"/>
                  </a:endParaRPr>
                </a:p>
              </p:txBody>
            </p:sp>
            <p:sp>
              <p:nvSpPr>
                <p:cNvPr id="328" name="Google Shape;328;p7"/>
                <p:cNvSpPr txBox="1"/>
                <p:nvPr/>
              </p:nvSpPr>
              <p:spPr>
                <a:xfrm rot="-5400000">
                  <a:off x="-336675" y="7065150"/>
                  <a:ext cx="1114500" cy="288300"/>
                </a:xfrm>
                <a:prstGeom prst="rect">
                  <a:avLst/>
                </a:prstGeom>
                <a:solidFill>
                  <a:srgbClr val="FFFFFF"/>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TREE</a:t>
                  </a:r>
                  <a:endParaRPr b="0" i="0" sz="1400" u="none" cap="none" strike="noStrike">
                    <a:solidFill>
                      <a:srgbClr val="000000"/>
                    </a:solidFill>
                    <a:latin typeface="Arial"/>
                    <a:ea typeface="Arial"/>
                    <a:cs typeface="Arial"/>
                    <a:sym typeface="Arial"/>
                  </a:endParaRPr>
                </a:p>
              </p:txBody>
            </p:sp>
            <p:sp>
              <p:nvSpPr>
                <p:cNvPr id="329" name="Google Shape;329;p7"/>
                <p:cNvSpPr txBox="1"/>
                <p:nvPr/>
              </p:nvSpPr>
              <p:spPr>
                <a:xfrm>
                  <a:off x="3123616" y="3557938"/>
                  <a:ext cx="1626481" cy="335262"/>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SPACEBORNE</a:t>
                  </a:r>
                  <a:endParaRPr b="0" i="0" sz="1600" u="none" cap="none" strike="noStrike">
                    <a:solidFill>
                      <a:srgbClr val="000000"/>
                    </a:solidFill>
                    <a:latin typeface="Arial"/>
                    <a:ea typeface="Arial"/>
                    <a:cs typeface="Arial"/>
                    <a:sym typeface="Arial"/>
                  </a:endParaRPr>
                </a:p>
              </p:txBody>
            </p:sp>
            <p:sp>
              <p:nvSpPr>
                <p:cNvPr id="330" name="Google Shape;330;p7"/>
                <p:cNvSpPr txBox="1"/>
                <p:nvPr/>
              </p:nvSpPr>
              <p:spPr>
                <a:xfrm>
                  <a:off x="3123616" y="4710550"/>
                  <a:ext cx="1325742" cy="335262"/>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AIRBORNE</a:t>
                  </a:r>
                  <a:endParaRPr b="0" i="0" sz="1600" u="none" cap="none" strike="noStrike">
                    <a:solidFill>
                      <a:srgbClr val="000000"/>
                    </a:solidFill>
                    <a:latin typeface="Arial"/>
                    <a:ea typeface="Arial"/>
                    <a:cs typeface="Arial"/>
                    <a:sym typeface="Arial"/>
                  </a:endParaRPr>
                </a:p>
              </p:txBody>
            </p:sp>
            <p:sp>
              <p:nvSpPr>
                <p:cNvPr id="331" name="Google Shape;331;p7"/>
                <p:cNvSpPr txBox="1"/>
                <p:nvPr/>
              </p:nvSpPr>
              <p:spPr>
                <a:xfrm>
                  <a:off x="3123616" y="5863138"/>
                  <a:ext cx="1117500" cy="2883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TOWER</a:t>
                  </a:r>
                  <a:endParaRPr b="0" i="0" sz="1600" u="none" cap="none" strike="noStrike">
                    <a:solidFill>
                      <a:srgbClr val="000000"/>
                    </a:solidFill>
                    <a:latin typeface="Arial"/>
                    <a:ea typeface="Arial"/>
                    <a:cs typeface="Arial"/>
                    <a:sym typeface="Arial"/>
                  </a:endParaRPr>
                </a:p>
              </p:txBody>
            </p:sp>
            <p:sp>
              <p:nvSpPr>
                <p:cNvPr id="332" name="Google Shape;332;p7"/>
                <p:cNvSpPr txBox="1"/>
                <p:nvPr/>
              </p:nvSpPr>
              <p:spPr>
                <a:xfrm>
                  <a:off x="3123616" y="7015725"/>
                  <a:ext cx="1117500" cy="2883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 SITU</a:t>
                  </a:r>
                  <a:endParaRPr b="0" i="0" sz="1600" u="none" cap="none" strike="noStrike">
                    <a:solidFill>
                      <a:srgbClr val="000000"/>
                    </a:solidFill>
                    <a:latin typeface="Arial"/>
                    <a:ea typeface="Arial"/>
                    <a:cs typeface="Arial"/>
                    <a:sym typeface="Arial"/>
                  </a:endParaRPr>
                </a:p>
              </p:txBody>
            </p:sp>
            <p:sp>
              <p:nvSpPr>
                <p:cNvPr id="333" name="Google Shape;333;p7"/>
                <p:cNvSpPr txBox="1"/>
                <p:nvPr/>
              </p:nvSpPr>
              <p:spPr>
                <a:xfrm rot="-5400000">
                  <a:off x="-343875" y="3554000"/>
                  <a:ext cx="1128900" cy="288300"/>
                </a:xfrm>
                <a:prstGeom prst="rect">
                  <a:avLst/>
                </a:prstGeom>
                <a:solidFill>
                  <a:srgbClr val="FFFFFF"/>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REGION</a:t>
                  </a:r>
                  <a:endParaRPr b="0" i="0" sz="1400"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8"/>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39" name="Google Shape;339;p8"/>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40" name="Google Shape;340;p8"/>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41" name="Google Shape;341;p8"/>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42" name="Google Shape;342;p8"/>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43" name="Google Shape;343;p8"/>
          <p:cNvSpPr txBox="1"/>
          <p:nvPr>
            <p:ph type="title"/>
          </p:nvPr>
        </p:nvSpPr>
        <p:spPr>
          <a:xfrm>
            <a:off x="360199" y="869747"/>
            <a:ext cx="114716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3333">
                <a:solidFill>
                  <a:schemeClr val="lt1"/>
                </a:solidFill>
                <a:latin typeface="Arial"/>
                <a:ea typeface="Arial"/>
                <a:cs typeface="Arial"/>
                <a:sym typeface="Arial"/>
              </a:rPr>
              <a:t>What is a NASA Terrestrial Ecology (TE) Field Campaign?  </a:t>
            </a:r>
            <a:endParaRPr sz="3333">
              <a:solidFill>
                <a:schemeClr val="lt1"/>
              </a:solidFill>
              <a:latin typeface="Arial"/>
              <a:ea typeface="Arial"/>
              <a:cs typeface="Arial"/>
              <a:sym typeface="Arial"/>
            </a:endParaRPr>
          </a:p>
        </p:txBody>
      </p:sp>
      <p:pic>
        <p:nvPicPr>
          <p:cNvPr descr="A person in a suit and tie&#10;&#10;Description automatically generated" id="344" name="Google Shape;344;p8"/>
          <p:cNvPicPr preferRelativeResize="0"/>
          <p:nvPr/>
        </p:nvPicPr>
        <p:blipFill rotWithShape="1">
          <a:blip r:embed="rId7">
            <a:alphaModFix/>
          </a:blip>
          <a:srcRect b="0" l="0" r="0" t="0"/>
          <a:stretch/>
        </p:blipFill>
        <p:spPr>
          <a:xfrm>
            <a:off x="8387258" y="2519509"/>
            <a:ext cx="1806046" cy="2408062"/>
          </a:xfrm>
          <a:prstGeom prst="rect">
            <a:avLst/>
          </a:prstGeom>
          <a:noFill/>
          <a:ln>
            <a:noFill/>
          </a:ln>
        </p:spPr>
      </p:pic>
      <p:pic>
        <p:nvPicPr>
          <p:cNvPr descr="A close up of a colorful object&#10;&#10;Description automatically generated" id="345" name="Google Shape;345;p8"/>
          <p:cNvPicPr preferRelativeResize="0"/>
          <p:nvPr/>
        </p:nvPicPr>
        <p:blipFill rotWithShape="1">
          <a:blip r:embed="rId8">
            <a:alphaModFix/>
          </a:blip>
          <a:srcRect b="0" l="0" r="0" t="0"/>
          <a:stretch/>
        </p:blipFill>
        <p:spPr>
          <a:xfrm>
            <a:off x="1355497" y="2408336"/>
            <a:ext cx="5882500" cy="1238421"/>
          </a:xfrm>
          <a:prstGeom prst="rect">
            <a:avLst/>
          </a:prstGeom>
          <a:noFill/>
          <a:ln>
            <a:noFill/>
          </a:ln>
        </p:spPr>
      </p:pic>
      <p:sp>
        <p:nvSpPr>
          <p:cNvPr id="346" name="Google Shape;346;p8"/>
          <p:cNvSpPr txBox="1"/>
          <p:nvPr/>
        </p:nvSpPr>
        <p:spPr>
          <a:xfrm>
            <a:off x="1355497" y="4075966"/>
            <a:ext cx="58825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none" cap="none" strike="noStrike">
                <a:solidFill>
                  <a:schemeClr val="lt1"/>
                </a:solidFill>
                <a:latin typeface="Calibri"/>
                <a:ea typeface="Calibri"/>
                <a:cs typeface="Calibri"/>
                <a:sym typeface="Calibri"/>
              </a:rPr>
              <a:t>Hank Margolis</a:t>
            </a:r>
            <a:r>
              <a:rPr b="0" i="0" lang="en-US" sz="1800" u="none" cap="none" strike="noStrike">
                <a:solidFill>
                  <a:schemeClr val="lt1"/>
                </a:solidFill>
                <a:latin typeface="Arial"/>
                <a:ea typeface="Arial"/>
                <a:cs typeface="Arial"/>
                <a:sym typeface="Arial"/>
              </a:rPr>
              <a:t>, Program Officer at NASA Headquarters</a:t>
            </a:r>
            <a:endParaRPr/>
          </a:p>
          <a:p>
            <a:pPr indent="0" lvl="0" marL="0" marR="0" rtl="0" algn="ctr">
              <a:spcBef>
                <a:spcPts val="0"/>
              </a:spcBef>
              <a:spcAft>
                <a:spcPts val="0"/>
              </a:spcAft>
              <a:buNone/>
            </a:pPr>
            <a:r>
              <a:rPr b="0" i="0" lang="en-US" sz="1800" u="none" cap="none" strike="noStrike">
                <a:solidFill>
                  <a:schemeClr val="lt1"/>
                </a:solidFill>
                <a:latin typeface="Arial"/>
                <a:ea typeface="Arial"/>
                <a:cs typeface="Arial"/>
                <a:sym typeface="Arial"/>
              </a:rPr>
              <a:t>Terrestrial Ecology, Carbon Monitoring System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9"/>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52" name="Google Shape;352;p9"/>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53" name="Google Shape;353;p9"/>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54" name="Google Shape;354;p9"/>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55" name="Google Shape;355;p9"/>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56" name="Google Shape;356;p9"/>
          <p:cNvSpPr txBox="1"/>
          <p:nvPr>
            <p:ph type="title"/>
          </p:nvPr>
        </p:nvSpPr>
        <p:spPr>
          <a:xfrm>
            <a:off x="360199" y="869747"/>
            <a:ext cx="114716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3333">
                <a:solidFill>
                  <a:schemeClr val="lt1"/>
                </a:solidFill>
                <a:latin typeface="Arial"/>
                <a:ea typeface="Arial"/>
                <a:cs typeface="Arial"/>
                <a:sym typeface="Arial"/>
              </a:rPr>
              <a:t>What is a NASA Terrestrial Ecology (TE) Field Campaign?  </a:t>
            </a:r>
            <a:endParaRPr sz="3333">
              <a:solidFill>
                <a:schemeClr val="lt1"/>
              </a:solidFill>
              <a:latin typeface="Arial"/>
              <a:ea typeface="Arial"/>
              <a:cs typeface="Arial"/>
              <a:sym typeface="Arial"/>
            </a:endParaRPr>
          </a:p>
        </p:txBody>
      </p:sp>
      <p:sp>
        <p:nvSpPr>
          <p:cNvPr id="357" name="Google Shape;357;p9"/>
          <p:cNvSpPr txBox="1"/>
          <p:nvPr>
            <p:ph idx="1" type="body"/>
          </p:nvPr>
        </p:nvSpPr>
        <p:spPr>
          <a:xfrm>
            <a:off x="525865" y="1860770"/>
            <a:ext cx="11376914" cy="4127483"/>
          </a:xfrm>
          <a:prstGeom prst="rect">
            <a:avLst/>
          </a:prstGeom>
          <a:noFill/>
          <a:ln>
            <a:noFill/>
          </a:ln>
        </p:spPr>
        <p:txBody>
          <a:bodyPr anchorCtr="0" anchor="t" bIns="121900" lIns="121900" spcFirstLastPara="1" rIns="121900" wrap="square" tIns="121900">
            <a:noAutofit/>
          </a:bodyPr>
          <a:lstStyle/>
          <a:p>
            <a:pPr indent="-449969" lvl="0" marL="609585" rtl="0" algn="l">
              <a:lnSpc>
                <a:spcPct val="115000"/>
              </a:lnSpc>
              <a:spcBef>
                <a:spcPts val="0"/>
              </a:spcBef>
              <a:spcAft>
                <a:spcPts val="0"/>
              </a:spcAft>
              <a:buClr>
                <a:schemeClr val="lt1"/>
              </a:buClr>
              <a:buSzPts val="1715"/>
              <a:buFont typeface="Avenir"/>
              <a:buChar char="●"/>
            </a:pPr>
            <a:r>
              <a:rPr lang="en-US" sz="2285">
                <a:solidFill>
                  <a:schemeClr val="lt1"/>
                </a:solidFill>
                <a:latin typeface="Arial"/>
                <a:ea typeface="Arial"/>
                <a:cs typeface="Arial"/>
                <a:sym typeface="Arial"/>
              </a:rPr>
              <a:t>A large-scale research and capacity building effort to better understand how Earth’s tropical terrestrial ecosystems are responding to global change. </a:t>
            </a:r>
            <a:endParaRPr sz="2285">
              <a:solidFill>
                <a:schemeClr val="lt1"/>
              </a:solidFill>
              <a:latin typeface="Arial"/>
              <a:ea typeface="Arial"/>
              <a:cs typeface="Arial"/>
              <a:sym typeface="Arial"/>
            </a:endParaRPr>
          </a:p>
          <a:p>
            <a:pPr indent="0" lvl="0" marL="609585" rtl="0" algn="l">
              <a:lnSpc>
                <a:spcPct val="115000"/>
              </a:lnSpc>
              <a:spcBef>
                <a:spcPts val="1600"/>
              </a:spcBef>
              <a:spcAft>
                <a:spcPts val="0"/>
              </a:spcAft>
              <a:buSzPts val="1800"/>
              <a:buNone/>
            </a:pPr>
            <a:r>
              <a:t/>
            </a:r>
            <a:endParaRPr sz="133">
              <a:solidFill>
                <a:schemeClr val="lt1"/>
              </a:solidFill>
              <a:latin typeface="Arial"/>
              <a:ea typeface="Arial"/>
              <a:cs typeface="Arial"/>
              <a:sym typeface="Arial"/>
            </a:endParaRPr>
          </a:p>
          <a:p>
            <a:pPr indent="-306908" lvl="1" marL="1219170" rtl="0" algn="l">
              <a:lnSpc>
                <a:spcPct val="115000"/>
              </a:lnSpc>
              <a:spcBef>
                <a:spcPts val="1600"/>
              </a:spcBef>
              <a:spcAft>
                <a:spcPts val="0"/>
              </a:spcAft>
              <a:buClr>
                <a:schemeClr val="lt1"/>
              </a:buClr>
              <a:buSzPts val="100"/>
              <a:buFont typeface="Avenir"/>
              <a:buNone/>
            </a:pPr>
            <a:r>
              <a:t/>
            </a:r>
            <a:endParaRPr sz="133">
              <a:solidFill>
                <a:schemeClr val="lt1"/>
              </a:solidFill>
              <a:latin typeface="Arial"/>
              <a:ea typeface="Arial"/>
              <a:cs typeface="Arial"/>
              <a:sym typeface="Arial"/>
            </a:endParaRPr>
          </a:p>
          <a:p>
            <a:pPr indent="-428402" lvl="1" marL="1219170" rtl="0" algn="l">
              <a:lnSpc>
                <a:spcPct val="115000"/>
              </a:lnSpc>
              <a:spcBef>
                <a:spcPts val="0"/>
              </a:spcBef>
              <a:spcAft>
                <a:spcPts val="0"/>
              </a:spcAft>
              <a:buClr>
                <a:schemeClr val="lt1"/>
              </a:buClr>
              <a:buSzPts val="1460"/>
              <a:buFont typeface="Avenir"/>
              <a:buChar char="○"/>
            </a:pPr>
            <a:r>
              <a:rPr lang="en-US" sz="1946">
                <a:solidFill>
                  <a:schemeClr val="lt1"/>
                </a:solidFill>
                <a:latin typeface="Arial"/>
                <a:ea typeface="Arial"/>
                <a:cs typeface="Arial"/>
                <a:sym typeface="Arial"/>
              </a:rPr>
              <a:t>Multi-scalar </a:t>
            </a:r>
            <a:endParaRPr sz="1946">
              <a:solidFill>
                <a:schemeClr val="lt1"/>
              </a:solidFill>
              <a:latin typeface="Arial"/>
              <a:ea typeface="Arial"/>
              <a:cs typeface="Arial"/>
              <a:sym typeface="Arial"/>
            </a:endParaRPr>
          </a:p>
          <a:p>
            <a:pPr indent="-428403" lvl="2" marL="1828754" rtl="0" algn="l">
              <a:lnSpc>
                <a:spcPct val="115000"/>
              </a:lnSpc>
              <a:spcBef>
                <a:spcPts val="0"/>
              </a:spcBef>
              <a:spcAft>
                <a:spcPts val="0"/>
              </a:spcAft>
              <a:buClr>
                <a:schemeClr val="lt1"/>
              </a:buClr>
              <a:buSzPts val="1460"/>
              <a:buFont typeface="Avenir"/>
              <a:buChar char="■"/>
            </a:pPr>
            <a:r>
              <a:rPr lang="en-US" sz="1946">
                <a:solidFill>
                  <a:schemeClr val="lt1"/>
                </a:solidFill>
                <a:latin typeface="Arial"/>
                <a:ea typeface="Arial"/>
                <a:cs typeface="Arial"/>
                <a:sym typeface="Arial"/>
              </a:rPr>
              <a:t>Surface, airborne, and spaceborne observations </a:t>
            </a:r>
            <a:endParaRPr sz="1946">
              <a:solidFill>
                <a:schemeClr val="lt1"/>
              </a:solidFill>
              <a:latin typeface="Arial"/>
              <a:ea typeface="Arial"/>
              <a:cs typeface="Arial"/>
              <a:sym typeface="Arial"/>
            </a:endParaRPr>
          </a:p>
          <a:p>
            <a:pPr indent="-428403" lvl="2" marL="1828754" rtl="0" algn="l">
              <a:lnSpc>
                <a:spcPct val="115000"/>
              </a:lnSpc>
              <a:spcBef>
                <a:spcPts val="0"/>
              </a:spcBef>
              <a:spcAft>
                <a:spcPts val="0"/>
              </a:spcAft>
              <a:buClr>
                <a:schemeClr val="lt1"/>
              </a:buClr>
              <a:buSzPts val="1460"/>
              <a:buFont typeface="Avenir"/>
              <a:buChar char="■"/>
            </a:pPr>
            <a:r>
              <a:rPr lang="en-US" sz="1946">
                <a:solidFill>
                  <a:schemeClr val="lt1"/>
                </a:solidFill>
                <a:latin typeface="Arial"/>
                <a:ea typeface="Arial"/>
                <a:cs typeface="Arial"/>
                <a:sym typeface="Arial"/>
              </a:rPr>
              <a:t>Local to global ramifications &amp; engagement </a:t>
            </a:r>
            <a:endParaRPr sz="1946">
              <a:solidFill>
                <a:schemeClr val="lt1"/>
              </a:solidFill>
              <a:latin typeface="Arial"/>
              <a:ea typeface="Arial"/>
              <a:cs typeface="Arial"/>
              <a:sym typeface="Arial"/>
            </a:endParaRPr>
          </a:p>
          <a:p>
            <a:pPr indent="0" lvl="0" marL="1828754" rtl="0" algn="l">
              <a:lnSpc>
                <a:spcPct val="115000"/>
              </a:lnSpc>
              <a:spcBef>
                <a:spcPts val="1600"/>
              </a:spcBef>
              <a:spcAft>
                <a:spcPts val="0"/>
              </a:spcAft>
              <a:buSzPts val="1800"/>
              <a:buNone/>
            </a:pPr>
            <a:r>
              <a:t/>
            </a:r>
            <a:endParaRPr sz="133">
              <a:solidFill>
                <a:schemeClr val="lt1"/>
              </a:solidFill>
              <a:latin typeface="Arial"/>
              <a:ea typeface="Arial"/>
              <a:cs typeface="Arial"/>
              <a:sym typeface="Arial"/>
            </a:endParaRPr>
          </a:p>
          <a:p>
            <a:pPr indent="-306908" lvl="3" marL="2438339" rtl="0" algn="l">
              <a:lnSpc>
                <a:spcPct val="115000"/>
              </a:lnSpc>
              <a:spcBef>
                <a:spcPts val="1600"/>
              </a:spcBef>
              <a:spcAft>
                <a:spcPts val="0"/>
              </a:spcAft>
              <a:buClr>
                <a:schemeClr val="lt1"/>
              </a:buClr>
              <a:buSzPts val="100"/>
              <a:buFont typeface="Avenir"/>
              <a:buNone/>
            </a:pPr>
            <a:r>
              <a:t/>
            </a:r>
            <a:endParaRPr sz="133">
              <a:solidFill>
                <a:schemeClr val="lt1"/>
              </a:solidFill>
              <a:latin typeface="Arial"/>
              <a:ea typeface="Arial"/>
              <a:cs typeface="Arial"/>
              <a:sym typeface="Arial"/>
            </a:endParaRPr>
          </a:p>
          <a:p>
            <a:pPr indent="-428402" lvl="1" marL="1219170" rtl="0" algn="l">
              <a:lnSpc>
                <a:spcPct val="115000"/>
              </a:lnSpc>
              <a:spcBef>
                <a:spcPts val="0"/>
              </a:spcBef>
              <a:spcAft>
                <a:spcPts val="0"/>
              </a:spcAft>
              <a:buClr>
                <a:schemeClr val="lt1"/>
              </a:buClr>
              <a:buSzPts val="1460"/>
              <a:buFont typeface="Avenir"/>
              <a:buChar char="○"/>
            </a:pPr>
            <a:r>
              <a:rPr lang="en-US" sz="1946">
                <a:solidFill>
                  <a:schemeClr val="lt1"/>
                </a:solidFill>
                <a:latin typeface="Arial"/>
                <a:ea typeface="Arial"/>
                <a:cs typeface="Arial"/>
                <a:sym typeface="Arial"/>
              </a:rPr>
              <a:t>Interdisciplinary</a:t>
            </a:r>
            <a:endParaRPr sz="1946">
              <a:solidFill>
                <a:schemeClr val="lt1"/>
              </a:solidFill>
              <a:latin typeface="Arial"/>
              <a:ea typeface="Arial"/>
              <a:cs typeface="Arial"/>
              <a:sym typeface="Arial"/>
            </a:endParaRPr>
          </a:p>
          <a:p>
            <a:pPr indent="-428403" lvl="2" marL="1828754" rtl="0" algn="l">
              <a:lnSpc>
                <a:spcPct val="115000"/>
              </a:lnSpc>
              <a:spcBef>
                <a:spcPts val="0"/>
              </a:spcBef>
              <a:spcAft>
                <a:spcPts val="0"/>
              </a:spcAft>
              <a:buClr>
                <a:schemeClr val="lt1"/>
              </a:buClr>
              <a:buSzPts val="1460"/>
              <a:buFont typeface="Avenir"/>
              <a:buChar char="■"/>
            </a:pPr>
            <a:r>
              <a:rPr lang="en-US" sz="1946">
                <a:solidFill>
                  <a:schemeClr val="lt1"/>
                </a:solidFill>
                <a:latin typeface="Arial"/>
                <a:ea typeface="Arial"/>
                <a:cs typeface="Arial"/>
                <a:sym typeface="Arial"/>
              </a:rPr>
              <a:t>Ecology, Biogeochemistry, Hydrology, Atmospheric Sciences, Socio-Ecological Systems, and more</a:t>
            </a:r>
            <a:endParaRPr sz="1946">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p10"/>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63" name="Google Shape;363;p10"/>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64" name="Google Shape;364;p10"/>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65" name="Google Shape;365;p10"/>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66" name="Google Shape;366;p10"/>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67" name="Google Shape;367;p10"/>
          <p:cNvSpPr txBox="1"/>
          <p:nvPr/>
        </p:nvSpPr>
        <p:spPr>
          <a:xfrm>
            <a:off x="430231" y="738669"/>
            <a:ext cx="8242000" cy="836400"/>
          </a:xfrm>
          <a:prstGeom prst="rect">
            <a:avLst/>
          </a:prstGeom>
          <a:noFill/>
          <a:ln cap="flat" cmpd="sng" w="9525">
            <a:solidFill>
              <a:srgbClr val="000000"/>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15000"/>
              </a:lnSpc>
              <a:spcBef>
                <a:spcPts val="0"/>
              </a:spcBef>
              <a:spcAft>
                <a:spcPts val="0"/>
              </a:spcAft>
              <a:buNone/>
            </a:pPr>
            <a:r>
              <a:rPr b="0" i="0" lang="en-US" sz="4267" u="none" cap="none" strike="noStrike">
                <a:solidFill>
                  <a:srgbClr val="FFFFFF"/>
                </a:solidFill>
                <a:latin typeface="Arial"/>
                <a:ea typeface="Arial"/>
                <a:cs typeface="Arial"/>
                <a:sym typeface="Arial"/>
              </a:rPr>
              <a:t>Past NASA TE Field Campaigns </a:t>
            </a:r>
            <a:endParaRPr b="0" i="0" sz="4267" u="none" cap="none" strike="noStrike">
              <a:solidFill>
                <a:srgbClr val="FFFFFF"/>
              </a:solidFill>
              <a:latin typeface="Arial"/>
              <a:ea typeface="Arial"/>
              <a:cs typeface="Arial"/>
              <a:sym typeface="Arial"/>
            </a:endParaRPr>
          </a:p>
          <a:p>
            <a:pPr indent="0" lvl="0" marL="0" marR="0" rtl="0" algn="l">
              <a:spcBef>
                <a:spcPts val="1600"/>
              </a:spcBef>
              <a:spcAft>
                <a:spcPts val="0"/>
              </a:spcAft>
              <a:buNone/>
            </a:pPr>
            <a:r>
              <a:t/>
            </a:r>
            <a:endParaRPr b="0" i="0" sz="2533" u="none" cap="none" strike="noStrike">
              <a:solidFill>
                <a:srgbClr val="FFFFFF"/>
              </a:solidFill>
              <a:latin typeface="Arial"/>
              <a:ea typeface="Arial"/>
              <a:cs typeface="Arial"/>
              <a:sym typeface="Arial"/>
            </a:endParaRPr>
          </a:p>
        </p:txBody>
      </p:sp>
      <p:sp>
        <p:nvSpPr>
          <p:cNvPr id="368" name="Google Shape;368;p10"/>
          <p:cNvSpPr txBox="1"/>
          <p:nvPr/>
        </p:nvSpPr>
        <p:spPr>
          <a:xfrm>
            <a:off x="898563" y="1743739"/>
            <a:ext cx="7035600" cy="3785611"/>
          </a:xfrm>
          <a:prstGeom prst="rect">
            <a:avLst/>
          </a:prstGeom>
          <a:noFill/>
          <a:ln>
            <a:noFill/>
          </a:ln>
        </p:spPr>
        <p:txBody>
          <a:bodyPr anchorCtr="0" anchor="t" bIns="121900" lIns="121900" spcFirstLastPara="1" rIns="121900" wrap="square" tIns="121900">
            <a:spAutoFit/>
          </a:bodyPr>
          <a:lstStyle/>
          <a:p>
            <a:pPr indent="-464444" lvl="0" marL="609585" marR="0" rtl="0" algn="l">
              <a:lnSpc>
                <a:spcPct val="115000"/>
              </a:lnSpc>
              <a:spcBef>
                <a:spcPts val="0"/>
              </a:spcBef>
              <a:spcAft>
                <a:spcPts val="0"/>
              </a:spcAft>
              <a:buClr>
                <a:srgbClr val="FFFFFF"/>
              </a:buClr>
              <a:buSzPts val="1886"/>
              <a:buFont typeface="Avenir"/>
              <a:buChar char="●"/>
            </a:pPr>
            <a:r>
              <a:rPr b="0" i="0" lang="en-US" sz="2000" u="sng" cap="none" strike="noStrike">
                <a:solidFill>
                  <a:srgbClr val="FFFFFF"/>
                </a:solidFill>
                <a:latin typeface="Arial"/>
                <a:ea typeface="Arial"/>
                <a:cs typeface="Arial"/>
                <a:sym typeface="Arial"/>
              </a:rPr>
              <a:t>FIFE</a:t>
            </a:r>
            <a:r>
              <a:rPr b="0" i="0" lang="en-US" sz="2000" u="none" cap="none" strike="noStrike">
                <a:solidFill>
                  <a:srgbClr val="FFFFFF"/>
                </a:solidFill>
                <a:latin typeface="Arial"/>
                <a:ea typeface="Arial"/>
                <a:cs typeface="Arial"/>
                <a:sym typeface="Arial"/>
              </a:rPr>
              <a:t>:  First International Satellite Land Surface Climatology Project (ISLSCP) Field Experiment (1987-1989)</a:t>
            </a:r>
            <a:endParaRPr b="0" i="0" sz="2000" u="none" cap="none" strike="noStrike">
              <a:solidFill>
                <a:srgbClr val="FFFFFF"/>
              </a:solidFill>
              <a:latin typeface="Arial"/>
              <a:ea typeface="Arial"/>
              <a:cs typeface="Arial"/>
              <a:sym typeface="Arial"/>
            </a:endParaRPr>
          </a:p>
          <a:p>
            <a:pPr indent="-344682" lvl="0" marL="609585" marR="0" rtl="0" algn="l">
              <a:lnSpc>
                <a:spcPct val="115000"/>
              </a:lnSpc>
              <a:spcBef>
                <a:spcPts val="0"/>
              </a:spcBef>
              <a:spcAft>
                <a:spcPts val="0"/>
              </a:spcAft>
              <a:buClr>
                <a:srgbClr val="FFFFFF"/>
              </a:buClr>
              <a:buSzPts val="1886"/>
              <a:buFont typeface="Avenir"/>
              <a:buNone/>
            </a:pPr>
            <a:r>
              <a:t/>
            </a:r>
            <a:endParaRPr b="0" i="0" sz="2000" u="sng" cap="none" strike="noStrike">
              <a:solidFill>
                <a:srgbClr val="FFFFFF"/>
              </a:solidFill>
              <a:latin typeface="Arial"/>
              <a:ea typeface="Arial"/>
              <a:cs typeface="Arial"/>
              <a:sym typeface="Arial"/>
            </a:endParaRPr>
          </a:p>
          <a:p>
            <a:pPr indent="-464444" lvl="0" marL="609585" marR="0" rtl="0" algn="l">
              <a:lnSpc>
                <a:spcPct val="115000"/>
              </a:lnSpc>
              <a:spcBef>
                <a:spcPts val="0"/>
              </a:spcBef>
              <a:spcAft>
                <a:spcPts val="0"/>
              </a:spcAft>
              <a:buClr>
                <a:srgbClr val="FFFFFF"/>
              </a:buClr>
              <a:buSzPts val="1886"/>
              <a:buFont typeface="Avenir"/>
              <a:buChar char="●"/>
            </a:pPr>
            <a:r>
              <a:rPr b="0" i="0" lang="en-US" sz="2000" u="sng" cap="none" strike="noStrike">
                <a:solidFill>
                  <a:srgbClr val="FFFFFF"/>
                </a:solidFill>
                <a:latin typeface="Arial"/>
                <a:ea typeface="Arial"/>
                <a:cs typeface="Arial"/>
                <a:sym typeface="Arial"/>
              </a:rPr>
              <a:t>BOREAS</a:t>
            </a:r>
            <a:r>
              <a:rPr b="0" i="0" lang="en-US" sz="2000" u="none" cap="none" strike="noStrike">
                <a:solidFill>
                  <a:srgbClr val="FFFFFF"/>
                </a:solidFill>
                <a:latin typeface="Arial"/>
                <a:ea typeface="Arial"/>
                <a:cs typeface="Arial"/>
                <a:sym typeface="Arial"/>
              </a:rPr>
              <a:t>: Boreal Ecosystem-Atmosphere Study (1992-1999)</a:t>
            </a:r>
            <a:endParaRPr/>
          </a:p>
          <a:p>
            <a:pPr indent="-344682" lvl="0" marL="609585" marR="0" rtl="0" algn="l">
              <a:lnSpc>
                <a:spcPct val="115000"/>
              </a:lnSpc>
              <a:spcBef>
                <a:spcPts val="0"/>
              </a:spcBef>
              <a:spcAft>
                <a:spcPts val="0"/>
              </a:spcAft>
              <a:buClr>
                <a:srgbClr val="FFFFFF"/>
              </a:buClr>
              <a:buSzPts val="1886"/>
              <a:buFont typeface="Avenir"/>
              <a:buNone/>
            </a:pPr>
            <a:r>
              <a:t/>
            </a:r>
            <a:endParaRPr b="0" i="0" sz="2000" u="none" cap="none" strike="noStrike">
              <a:solidFill>
                <a:srgbClr val="FFFFFF"/>
              </a:solidFill>
              <a:latin typeface="Arial"/>
              <a:ea typeface="Arial"/>
              <a:cs typeface="Arial"/>
              <a:sym typeface="Arial"/>
            </a:endParaRPr>
          </a:p>
          <a:p>
            <a:pPr indent="-464444" lvl="0" marL="609585" marR="0" rtl="0" algn="l">
              <a:lnSpc>
                <a:spcPct val="115000"/>
              </a:lnSpc>
              <a:spcBef>
                <a:spcPts val="0"/>
              </a:spcBef>
              <a:spcAft>
                <a:spcPts val="0"/>
              </a:spcAft>
              <a:buClr>
                <a:srgbClr val="FFFFFF"/>
              </a:buClr>
              <a:buSzPts val="1886"/>
              <a:buFont typeface="Avenir"/>
              <a:buChar char="●"/>
            </a:pPr>
            <a:r>
              <a:rPr b="0" i="0" lang="en-US" sz="2000" u="sng" cap="none" strike="noStrike">
                <a:solidFill>
                  <a:srgbClr val="FFFFFF"/>
                </a:solidFill>
                <a:latin typeface="Arial"/>
                <a:ea typeface="Arial"/>
                <a:cs typeface="Arial"/>
                <a:sym typeface="Arial"/>
              </a:rPr>
              <a:t>LBA</a:t>
            </a:r>
            <a:r>
              <a:rPr b="0" i="0" lang="en-US" sz="2000" u="none" cap="none" strike="noStrike">
                <a:solidFill>
                  <a:srgbClr val="FFFFFF"/>
                </a:solidFill>
                <a:latin typeface="Arial"/>
                <a:ea typeface="Arial"/>
                <a:cs typeface="Arial"/>
                <a:sym typeface="Arial"/>
              </a:rPr>
              <a:t>: Large-scale Biosphere-Atmosphere Experiment in Amazonia (1998-2011)</a:t>
            </a:r>
            <a:endParaRPr/>
          </a:p>
          <a:p>
            <a:pPr indent="-344682" lvl="0" marL="609585" marR="0" rtl="0" algn="l">
              <a:lnSpc>
                <a:spcPct val="115000"/>
              </a:lnSpc>
              <a:spcBef>
                <a:spcPts val="0"/>
              </a:spcBef>
              <a:spcAft>
                <a:spcPts val="0"/>
              </a:spcAft>
              <a:buClr>
                <a:srgbClr val="FFFFFF"/>
              </a:buClr>
              <a:buSzPts val="1886"/>
              <a:buFont typeface="Avenir"/>
              <a:buNone/>
            </a:pPr>
            <a:r>
              <a:t/>
            </a:r>
            <a:endParaRPr b="0" i="0" sz="2000" u="none" cap="none" strike="noStrike">
              <a:solidFill>
                <a:srgbClr val="FFFFFF"/>
              </a:solidFill>
              <a:latin typeface="Arial"/>
              <a:ea typeface="Arial"/>
              <a:cs typeface="Arial"/>
              <a:sym typeface="Arial"/>
            </a:endParaRPr>
          </a:p>
          <a:p>
            <a:pPr indent="-464444" lvl="0" marL="609585" marR="0" rtl="0" algn="l">
              <a:lnSpc>
                <a:spcPct val="115000"/>
              </a:lnSpc>
              <a:spcBef>
                <a:spcPts val="0"/>
              </a:spcBef>
              <a:spcAft>
                <a:spcPts val="0"/>
              </a:spcAft>
              <a:buClr>
                <a:srgbClr val="FFFFFF"/>
              </a:buClr>
              <a:buSzPts val="1886"/>
              <a:buFont typeface="Avenir"/>
              <a:buChar char="●"/>
            </a:pPr>
            <a:r>
              <a:rPr b="0" i="0" lang="en-US" sz="2000" u="sng" cap="none" strike="noStrike">
                <a:solidFill>
                  <a:srgbClr val="FFFFFF"/>
                </a:solidFill>
                <a:latin typeface="Arial"/>
                <a:ea typeface="Arial"/>
                <a:cs typeface="Arial"/>
                <a:sym typeface="Arial"/>
              </a:rPr>
              <a:t>ABoVE</a:t>
            </a:r>
            <a:r>
              <a:rPr b="0" i="0" lang="en-US" sz="2000" u="none" cap="none" strike="noStrike">
                <a:solidFill>
                  <a:srgbClr val="FFFFFF"/>
                </a:solidFill>
                <a:latin typeface="Arial"/>
                <a:ea typeface="Arial"/>
                <a:cs typeface="Arial"/>
                <a:sym typeface="Arial"/>
              </a:rPr>
              <a:t>: Arctic Boreal Vulnerability Experiment (2015-2024)</a:t>
            </a:r>
            <a:endParaRPr/>
          </a:p>
        </p:txBody>
      </p:sp>
      <p:pic>
        <p:nvPicPr>
          <p:cNvPr id="369" name="Google Shape;369;p10"/>
          <p:cNvPicPr preferRelativeResize="0"/>
          <p:nvPr/>
        </p:nvPicPr>
        <p:blipFill rotWithShape="1">
          <a:blip r:embed="rId7">
            <a:alphaModFix/>
          </a:blip>
          <a:srcRect b="0" l="0" r="0" t="0"/>
          <a:stretch/>
        </p:blipFill>
        <p:spPr>
          <a:xfrm>
            <a:off x="8990740" y="2193805"/>
            <a:ext cx="2185949" cy="1363226"/>
          </a:xfrm>
          <a:prstGeom prst="rect">
            <a:avLst/>
          </a:prstGeom>
          <a:noFill/>
          <a:ln>
            <a:noFill/>
          </a:ln>
        </p:spPr>
      </p:pic>
      <p:pic>
        <p:nvPicPr>
          <p:cNvPr id="370" name="Google Shape;370;p10"/>
          <p:cNvPicPr preferRelativeResize="0"/>
          <p:nvPr/>
        </p:nvPicPr>
        <p:blipFill rotWithShape="1">
          <a:blip r:embed="rId8">
            <a:alphaModFix/>
          </a:blip>
          <a:srcRect b="0" l="0" r="0" t="0"/>
          <a:stretch/>
        </p:blipFill>
        <p:spPr>
          <a:xfrm>
            <a:off x="9075163" y="3659116"/>
            <a:ext cx="2017105" cy="1219130"/>
          </a:xfrm>
          <a:prstGeom prst="rect">
            <a:avLst/>
          </a:prstGeom>
          <a:noFill/>
          <a:ln>
            <a:noFill/>
          </a:ln>
        </p:spPr>
      </p:pic>
      <p:pic>
        <p:nvPicPr>
          <p:cNvPr id="371" name="Google Shape;371;p10"/>
          <p:cNvPicPr preferRelativeResize="0"/>
          <p:nvPr/>
        </p:nvPicPr>
        <p:blipFill rotWithShape="1">
          <a:blip r:embed="rId9">
            <a:alphaModFix/>
          </a:blip>
          <a:srcRect b="0" l="0" r="0" t="0"/>
          <a:stretch/>
        </p:blipFill>
        <p:spPr>
          <a:xfrm>
            <a:off x="8873996" y="4957211"/>
            <a:ext cx="2419441" cy="978325"/>
          </a:xfrm>
          <a:prstGeom prst="rect">
            <a:avLst/>
          </a:prstGeom>
          <a:noFill/>
          <a:ln>
            <a:noFill/>
          </a:ln>
        </p:spPr>
      </p:pic>
      <p:pic>
        <p:nvPicPr>
          <p:cNvPr id="372" name="Google Shape;372;p10"/>
          <p:cNvPicPr preferRelativeResize="0"/>
          <p:nvPr/>
        </p:nvPicPr>
        <p:blipFill rotWithShape="1">
          <a:blip r:embed="rId10">
            <a:alphaModFix/>
          </a:blip>
          <a:srcRect b="0" l="0" r="0" t="0"/>
          <a:stretch/>
        </p:blipFill>
        <p:spPr>
          <a:xfrm>
            <a:off x="9075163" y="851328"/>
            <a:ext cx="1874520" cy="1207008"/>
          </a:xfrm>
          <a:prstGeom prst="ellipse">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11"/>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78" name="Google Shape;378;p11"/>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79" name="Google Shape;379;p11"/>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80" name="Google Shape;380;p11"/>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81" name="Google Shape;381;p11"/>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82" name="Google Shape;382;p11"/>
          <p:cNvSpPr txBox="1"/>
          <p:nvPr>
            <p:ph type="title"/>
          </p:nvPr>
        </p:nvSpPr>
        <p:spPr>
          <a:xfrm>
            <a:off x="360199" y="869747"/>
            <a:ext cx="114716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3600">
                <a:solidFill>
                  <a:schemeClr val="lt1"/>
                </a:solidFill>
                <a:latin typeface="Arial"/>
                <a:ea typeface="Arial"/>
                <a:cs typeface="Arial"/>
                <a:sym typeface="Arial"/>
              </a:rPr>
              <a:t>What does it mean to scope a TE field campaign?</a:t>
            </a:r>
            <a:endParaRPr sz="3600">
              <a:solidFill>
                <a:schemeClr val="lt1"/>
              </a:solidFill>
              <a:latin typeface="Arial"/>
              <a:ea typeface="Arial"/>
              <a:cs typeface="Arial"/>
              <a:sym typeface="Arial"/>
            </a:endParaRPr>
          </a:p>
        </p:txBody>
      </p:sp>
      <p:sp>
        <p:nvSpPr>
          <p:cNvPr id="383" name="Google Shape;383;p11"/>
          <p:cNvSpPr txBox="1"/>
          <p:nvPr>
            <p:ph idx="1" type="body"/>
          </p:nvPr>
        </p:nvSpPr>
        <p:spPr>
          <a:xfrm>
            <a:off x="1491343" y="1860770"/>
            <a:ext cx="10411435" cy="4127483"/>
          </a:xfrm>
          <a:prstGeom prst="rect">
            <a:avLst/>
          </a:prstGeom>
          <a:noFill/>
          <a:ln>
            <a:noFill/>
          </a:ln>
        </p:spPr>
        <p:txBody>
          <a:bodyPr anchorCtr="0" anchor="t" bIns="121900" lIns="121900" spcFirstLastPara="1" rIns="121900" wrap="square" tIns="121900">
            <a:noAutofit/>
          </a:bodyPr>
          <a:lstStyle/>
          <a:p>
            <a:pPr indent="-457188" lvl="0" marL="609585" rtl="0" algn="l">
              <a:lnSpc>
                <a:spcPct val="110000"/>
              </a:lnSpc>
              <a:spcBef>
                <a:spcPts val="400"/>
              </a:spcBef>
              <a:spcAft>
                <a:spcPts val="0"/>
              </a:spcAft>
              <a:buClr>
                <a:schemeClr val="lt1"/>
              </a:buClr>
              <a:buSzPts val="1800"/>
              <a:buFont typeface="Arial"/>
              <a:buChar char="•"/>
            </a:pPr>
            <a:r>
              <a:rPr lang="en-US" sz="2133">
                <a:solidFill>
                  <a:schemeClr val="lt1"/>
                </a:solidFill>
                <a:latin typeface="Arial"/>
                <a:ea typeface="Arial"/>
                <a:cs typeface="Arial"/>
                <a:sym typeface="Arial"/>
              </a:rPr>
              <a:t>A one-year effort to engage with the research community to:</a:t>
            </a:r>
            <a:endParaRPr/>
          </a:p>
          <a:p>
            <a:pPr indent="-423323" lvl="1" marL="1219170" rtl="0" algn="l">
              <a:lnSpc>
                <a:spcPct val="110000"/>
              </a:lnSpc>
              <a:spcBef>
                <a:spcPts val="800"/>
              </a:spcBef>
              <a:spcAft>
                <a:spcPts val="0"/>
              </a:spcAft>
              <a:buClr>
                <a:schemeClr val="lt1"/>
              </a:buClr>
              <a:buSzPts val="1400"/>
              <a:buFont typeface="Arial"/>
              <a:buChar char="•"/>
            </a:pPr>
            <a:r>
              <a:rPr lang="en-US" sz="1800">
                <a:solidFill>
                  <a:schemeClr val="lt1"/>
                </a:solidFill>
                <a:latin typeface="Arial"/>
                <a:ea typeface="Arial"/>
                <a:cs typeface="Arial"/>
                <a:sym typeface="Arial"/>
              </a:rPr>
              <a:t>Identify scientific research priorities and opportunities</a:t>
            </a:r>
            <a:endParaRPr/>
          </a:p>
          <a:p>
            <a:pPr indent="-423323" lvl="1" marL="1219170" rtl="0" algn="l">
              <a:lnSpc>
                <a:spcPct val="110000"/>
              </a:lnSpc>
              <a:spcBef>
                <a:spcPts val="800"/>
              </a:spcBef>
              <a:spcAft>
                <a:spcPts val="0"/>
              </a:spcAft>
              <a:buClr>
                <a:schemeClr val="lt1"/>
              </a:buClr>
              <a:buSzPts val="1400"/>
              <a:buFont typeface="Arial"/>
              <a:buChar char="•"/>
            </a:pPr>
            <a:r>
              <a:rPr lang="en-US" sz="1800">
                <a:solidFill>
                  <a:schemeClr val="lt1"/>
                </a:solidFill>
                <a:latin typeface="Arial"/>
                <a:ea typeface="Arial"/>
                <a:cs typeface="Arial"/>
                <a:sym typeface="Arial"/>
              </a:rPr>
              <a:t>Build relationships and define shared goals</a:t>
            </a:r>
            <a:endParaRPr/>
          </a:p>
          <a:p>
            <a:pPr indent="-423323" lvl="1" marL="1219170" rtl="0" algn="l">
              <a:lnSpc>
                <a:spcPct val="110000"/>
              </a:lnSpc>
              <a:spcBef>
                <a:spcPts val="800"/>
              </a:spcBef>
              <a:spcAft>
                <a:spcPts val="0"/>
              </a:spcAft>
              <a:buClr>
                <a:schemeClr val="lt1"/>
              </a:buClr>
              <a:buSzPts val="1400"/>
              <a:buFont typeface="Arial"/>
              <a:buChar char="•"/>
            </a:pPr>
            <a:r>
              <a:rPr lang="en-US" sz="1800">
                <a:solidFill>
                  <a:schemeClr val="lt1"/>
                </a:solidFill>
                <a:latin typeface="Arial"/>
                <a:ea typeface="Arial"/>
                <a:cs typeface="Arial"/>
                <a:sym typeface="Arial"/>
              </a:rPr>
              <a:t>Determine the geographic scope</a:t>
            </a:r>
            <a:endParaRPr/>
          </a:p>
          <a:p>
            <a:pPr indent="-423323" lvl="1" marL="1219170" rtl="0" algn="l">
              <a:lnSpc>
                <a:spcPct val="110000"/>
              </a:lnSpc>
              <a:spcBef>
                <a:spcPts val="800"/>
              </a:spcBef>
              <a:spcAft>
                <a:spcPts val="0"/>
              </a:spcAft>
              <a:buClr>
                <a:schemeClr val="lt1"/>
              </a:buClr>
              <a:buSzPts val="1400"/>
              <a:buFont typeface="Arial"/>
              <a:buChar char="•"/>
            </a:pPr>
            <a:r>
              <a:rPr lang="en-US" sz="1800">
                <a:solidFill>
                  <a:schemeClr val="lt1"/>
                </a:solidFill>
                <a:latin typeface="Arial"/>
                <a:ea typeface="Arial"/>
                <a:cs typeface="Arial"/>
                <a:sym typeface="Arial"/>
              </a:rPr>
              <a:t>Evaluate campaign feasibility</a:t>
            </a:r>
            <a:endParaRPr i="1" sz="1800">
              <a:solidFill>
                <a:schemeClr val="lt1"/>
              </a:solidFill>
              <a:latin typeface="Arial"/>
              <a:ea typeface="Arial"/>
              <a:cs typeface="Arial"/>
              <a:sym typeface="Arial"/>
            </a:endParaRPr>
          </a:p>
          <a:p>
            <a:pPr indent="-380990" lvl="0" marL="567252" rtl="0" algn="l">
              <a:lnSpc>
                <a:spcPct val="115000"/>
              </a:lnSpc>
              <a:spcBef>
                <a:spcPts val="2200"/>
              </a:spcBef>
              <a:spcAft>
                <a:spcPts val="0"/>
              </a:spcAft>
              <a:buClr>
                <a:schemeClr val="lt1"/>
              </a:buClr>
              <a:buSzPts val="1400"/>
              <a:buChar char="●"/>
            </a:pPr>
            <a:r>
              <a:rPr lang="en-US" sz="2133">
                <a:solidFill>
                  <a:schemeClr val="lt1"/>
                </a:solidFill>
                <a:latin typeface="Arial"/>
                <a:ea typeface="Arial"/>
                <a:cs typeface="Arial"/>
                <a:sym typeface="Arial"/>
              </a:rPr>
              <a:t>Only 2 </a:t>
            </a:r>
            <a:r>
              <a:rPr lang="en-US" sz="2133" u="sng">
                <a:solidFill>
                  <a:schemeClr val="lt1"/>
                </a:solidFill>
                <a:latin typeface="Arial"/>
                <a:ea typeface="Arial"/>
                <a:cs typeface="Arial"/>
                <a:sym typeface="Arial"/>
              </a:rPr>
              <a:t>scoping proposals</a:t>
            </a:r>
            <a:r>
              <a:rPr lang="en-US" sz="2133">
                <a:solidFill>
                  <a:schemeClr val="lt1"/>
                </a:solidFill>
                <a:latin typeface="Arial"/>
                <a:ea typeface="Arial"/>
                <a:cs typeface="Arial"/>
                <a:sym typeface="Arial"/>
              </a:rPr>
              <a:t> funded – PANGEA and ARID</a:t>
            </a:r>
            <a:endParaRPr/>
          </a:p>
          <a:p>
            <a:pPr indent="-380990" lvl="0" marL="567252" rtl="0" algn="l">
              <a:lnSpc>
                <a:spcPct val="115000"/>
              </a:lnSpc>
              <a:spcBef>
                <a:spcPts val="1600"/>
              </a:spcBef>
              <a:spcAft>
                <a:spcPts val="0"/>
              </a:spcAft>
              <a:buClr>
                <a:schemeClr val="lt1"/>
              </a:buClr>
              <a:buSzPts val="1400"/>
              <a:buChar char="●"/>
            </a:pPr>
            <a:r>
              <a:rPr lang="en-US" sz="2133">
                <a:solidFill>
                  <a:schemeClr val="lt1"/>
                </a:solidFill>
                <a:latin typeface="Arial"/>
                <a:ea typeface="Arial"/>
                <a:cs typeface="Arial"/>
                <a:sym typeface="Arial"/>
              </a:rPr>
              <a:t>Deliver white paper reporting findings by Dec 2024</a:t>
            </a:r>
            <a:endParaRPr/>
          </a:p>
          <a:p>
            <a:pPr indent="-380990" lvl="0" marL="567252" rtl="0" algn="l">
              <a:lnSpc>
                <a:spcPct val="115000"/>
              </a:lnSpc>
              <a:spcBef>
                <a:spcPts val="1600"/>
              </a:spcBef>
              <a:spcAft>
                <a:spcPts val="800"/>
              </a:spcAft>
              <a:buClr>
                <a:schemeClr val="lt1"/>
              </a:buClr>
              <a:buSzPts val="1400"/>
              <a:buChar char="●"/>
            </a:pPr>
            <a:r>
              <a:rPr lang="en-US" sz="2133">
                <a:solidFill>
                  <a:schemeClr val="lt1"/>
                </a:solidFill>
                <a:latin typeface="Arial"/>
                <a:ea typeface="Arial"/>
                <a:cs typeface="Arial"/>
                <a:sym typeface="Arial"/>
              </a:rPr>
              <a:t>If </a:t>
            </a:r>
            <a:r>
              <a:rPr lang="en-US" sz="2133" u="sng">
                <a:solidFill>
                  <a:schemeClr val="lt1"/>
                </a:solidFill>
                <a:latin typeface="Arial"/>
                <a:ea typeface="Arial"/>
                <a:cs typeface="Arial"/>
                <a:sym typeface="Arial"/>
              </a:rPr>
              <a:t>campaign</a:t>
            </a:r>
            <a:r>
              <a:rPr lang="en-US" sz="2133">
                <a:solidFill>
                  <a:schemeClr val="lt1"/>
                </a:solidFill>
                <a:latin typeface="Arial"/>
                <a:ea typeface="Arial"/>
                <a:cs typeface="Arial"/>
                <a:sym typeface="Arial"/>
              </a:rPr>
              <a:t> funded, 6- to 9-year campaign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12"/>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389" name="Google Shape;389;p12"/>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390" name="Google Shape;390;p12"/>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391" name="Google Shape;391;p12"/>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392" name="Google Shape;392;p12"/>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393" name="Google Shape;393;p12"/>
          <p:cNvSpPr txBox="1"/>
          <p:nvPr/>
        </p:nvSpPr>
        <p:spPr>
          <a:xfrm>
            <a:off x="412232" y="938140"/>
            <a:ext cx="113608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267" u="none" cap="none" strike="noStrike">
                <a:solidFill>
                  <a:srgbClr val="FFFFFF"/>
                </a:solidFill>
                <a:latin typeface="Arial"/>
                <a:ea typeface="Arial"/>
                <a:cs typeface="Arial"/>
                <a:sym typeface="Arial"/>
              </a:rPr>
              <a:t>PANGEA Scoping Timeline</a:t>
            </a:r>
            <a:endParaRPr/>
          </a:p>
        </p:txBody>
      </p:sp>
      <p:grpSp>
        <p:nvGrpSpPr>
          <p:cNvPr id="394" name="Google Shape;394;p12"/>
          <p:cNvGrpSpPr/>
          <p:nvPr/>
        </p:nvGrpSpPr>
        <p:grpSpPr>
          <a:xfrm>
            <a:off x="531465" y="2214726"/>
            <a:ext cx="11416700" cy="3244883"/>
            <a:chOff x="290725" y="1648988"/>
            <a:chExt cx="8562525" cy="2433662"/>
          </a:xfrm>
        </p:grpSpPr>
        <p:sp>
          <p:nvSpPr>
            <p:cNvPr id="395" name="Google Shape;395;p12"/>
            <p:cNvSpPr txBox="1"/>
            <p:nvPr/>
          </p:nvSpPr>
          <p:spPr>
            <a:xfrm>
              <a:off x="7559659" y="2587308"/>
              <a:ext cx="606697" cy="917171"/>
            </a:xfrm>
            <a:prstGeom prst="rect">
              <a:avLst/>
            </a:prstGeom>
            <a:solidFill>
              <a:srgbClr val="FBF138"/>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000000"/>
                  </a:solidFill>
                  <a:latin typeface="Avenir"/>
                  <a:ea typeface="Avenir"/>
                  <a:cs typeface="Avenir"/>
                  <a:sym typeface="Avenir"/>
                </a:rPr>
                <a:t>White paper to NASA</a:t>
              </a:r>
              <a:endParaRPr b="0" i="0" sz="1467" u="none" cap="none" strike="noStrike">
                <a:solidFill>
                  <a:srgbClr val="000000"/>
                </a:solidFill>
                <a:latin typeface="Avenir"/>
                <a:ea typeface="Avenir"/>
                <a:cs typeface="Avenir"/>
                <a:sym typeface="Avenir"/>
              </a:endParaRPr>
            </a:p>
          </p:txBody>
        </p:sp>
        <p:grpSp>
          <p:nvGrpSpPr>
            <p:cNvPr id="396" name="Google Shape;396;p12"/>
            <p:cNvGrpSpPr/>
            <p:nvPr/>
          </p:nvGrpSpPr>
          <p:grpSpPr>
            <a:xfrm>
              <a:off x="290725" y="3490075"/>
              <a:ext cx="8562525" cy="592575"/>
              <a:chOff x="280625" y="2541375"/>
              <a:chExt cx="8562525" cy="592575"/>
            </a:xfrm>
          </p:grpSpPr>
          <p:cxnSp>
            <p:nvCxnSpPr>
              <p:cNvPr id="397" name="Google Shape;397;p12"/>
              <p:cNvCxnSpPr/>
              <p:nvPr/>
            </p:nvCxnSpPr>
            <p:spPr>
              <a:xfrm flipH="1" rot="10800000">
                <a:off x="575400" y="2650800"/>
                <a:ext cx="7993200" cy="7500"/>
              </a:xfrm>
              <a:prstGeom prst="straightConnector1">
                <a:avLst/>
              </a:prstGeom>
              <a:noFill/>
              <a:ln cap="flat" cmpd="sng" w="9525">
                <a:solidFill>
                  <a:schemeClr val="lt1"/>
                </a:solidFill>
                <a:prstDash val="solid"/>
                <a:round/>
                <a:headEnd len="sm" w="sm" type="none"/>
                <a:tailEnd len="sm" w="sm" type="none"/>
              </a:ln>
            </p:spPr>
          </p:cxnSp>
          <p:cxnSp>
            <p:nvCxnSpPr>
              <p:cNvPr id="398" name="Google Shape;398;p12"/>
              <p:cNvCxnSpPr/>
              <p:nvPr/>
            </p:nvCxnSpPr>
            <p:spPr>
              <a:xfrm>
                <a:off x="759875"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399" name="Google Shape;399;p12"/>
              <p:cNvCxnSpPr/>
              <p:nvPr/>
            </p:nvCxnSpPr>
            <p:spPr>
              <a:xfrm>
                <a:off x="4946175" y="2541375"/>
                <a:ext cx="0" cy="219600"/>
              </a:xfrm>
              <a:prstGeom prst="straightConnector1">
                <a:avLst/>
              </a:prstGeom>
              <a:noFill/>
              <a:ln cap="flat" cmpd="sng" w="9525">
                <a:solidFill>
                  <a:schemeClr val="lt1"/>
                </a:solidFill>
                <a:prstDash val="solid"/>
                <a:round/>
                <a:headEnd len="sm" w="sm" type="none"/>
                <a:tailEnd len="sm" w="sm" type="none"/>
              </a:ln>
            </p:spPr>
          </p:cxnSp>
          <p:cxnSp>
            <p:nvCxnSpPr>
              <p:cNvPr id="400" name="Google Shape;400;p12"/>
              <p:cNvCxnSpPr/>
              <p:nvPr/>
            </p:nvCxnSpPr>
            <p:spPr>
              <a:xfrm>
                <a:off x="8426250" y="2544750"/>
                <a:ext cx="0" cy="219600"/>
              </a:xfrm>
              <a:prstGeom prst="straightConnector1">
                <a:avLst/>
              </a:prstGeom>
              <a:noFill/>
              <a:ln cap="flat" cmpd="sng" w="9525">
                <a:solidFill>
                  <a:schemeClr val="lt1"/>
                </a:solidFill>
                <a:prstDash val="solid"/>
                <a:round/>
                <a:headEnd len="sm" w="sm" type="none"/>
                <a:tailEnd len="sm" w="sm" type="none"/>
              </a:ln>
            </p:spPr>
          </p:cxnSp>
          <p:sp>
            <p:nvSpPr>
              <p:cNvPr id="401" name="Google Shape;401;p12"/>
              <p:cNvSpPr txBox="1"/>
              <p:nvPr/>
            </p:nvSpPr>
            <p:spPr>
              <a:xfrm>
                <a:off x="280625"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Nov 2023 </a:t>
                </a:r>
                <a:endParaRPr b="0" i="0" sz="1333" u="none" cap="none" strike="noStrike">
                  <a:solidFill>
                    <a:srgbClr val="FFFFFF"/>
                  </a:solidFill>
                  <a:latin typeface="Avenir"/>
                  <a:ea typeface="Avenir"/>
                  <a:cs typeface="Avenir"/>
                  <a:sym typeface="Avenir"/>
                </a:endParaRPr>
              </a:p>
            </p:txBody>
          </p:sp>
          <p:sp>
            <p:nvSpPr>
              <p:cNvPr id="402" name="Google Shape;402;p12"/>
              <p:cNvSpPr txBox="1"/>
              <p:nvPr/>
            </p:nvSpPr>
            <p:spPr>
              <a:xfrm>
                <a:off x="7884650"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Jan 2025</a:t>
                </a:r>
                <a:endParaRPr b="0" i="0" sz="1333" u="none" cap="none" strike="noStrike">
                  <a:solidFill>
                    <a:srgbClr val="FFFFFF"/>
                  </a:solidFill>
                  <a:latin typeface="Avenir"/>
                  <a:ea typeface="Avenir"/>
                  <a:cs typeface="Avenir"/>
                  <a:sym typeface="Avenir"/>
                </a:endParaRPr>
              </a:p>
            </p:txBody>
          </p:sp>
          <p:sp>
            <p:nvSpPr>
              <p:cNvPr id="403" name="Google Shape;403;p12"/>
              <p:cNvSpPr txBox="1"/>
              <p:nvPr/>
            </p:nvSpPr>
            <p:spPr>
              <a:xfrm>
                <a:off x="4451500"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July 2024</a:t>
                </a:r>
                <a:endParaRPr b="0" i="0" sz="1333" u="none" cap="none" strike="noStrike">
                  <a:solidFill>
                    <a:srgbClr val="FFFFFF"/>
                  </a:solidFill>
                  <a:latin typeface="Avenir"/>
                  <a:ea typeface="Avenir"/>
                  <a:cs typeface="Avenir"/>
                  <a:sym typeface="Avenir"/>
                </a:endParaRPr>
              </a:p>
            </p:txBody>
          </p:sp>
          <p:cxnSp>
            <p:nvCxnSpPr>
              <p:cNvPr id="404" name="Google Shape;404;p12"/>
              <p:cNvCxnSpPr/>
              <p:nvPr/>
            </p:nvCxnSpPr>
            <p:spPr>
              <a:xfrm>
                <a:off x="2750825" y="2541375"/>
                <a:ext cx="0" cy="219600"/>
              </a:xfrm>
              <a:prstGeom prst="straightConnector1">
                <a:avLst/>
              </a:prstGeom>
              <a:noFill/>
              <a:ln cap="flat" cmpd="sng" w="9525">
                <a:solidFill>
                  <a:schemeClr val="lt1"/>
                </a:solidFill>
                <a:prstDash val="solid"/>
                <a:round/>
                <a:headEnd len="sm" w="sm" type="none"/>
                <a:tailEnd len="sm" w="sm" type="none"/>
              </a:ln>
            </p:spPr>
          </p:cxnSp>
          <p:sp>
            <p:nvSpPr>
              <p:cNvPr id="405" name="Google Shape;405;p12"/>
              <p:cNvSpPr txBox="1"/>
              <p:nvPr/>
            </p:nvSpPr>
            <p:spPr>
              <a:xfrm>
                <a:off x="2271563"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Mar 2024</a:t>
                </a:r>
                <a:endParaRPr b="0" i="0" sz="1333" u="none" cap="none" strike="noStrike">
                  <a:solidFill>
                    <a:srgbClr val="FFFFFF"/>
                  </a:solidFill>
                  <a:latin typeface="Avenir"/>
                  <a:ea typeface="Avenir"/>
                  <a:cs typeface="Avenir"/>
                  <a:sym typeface="Avenir"/>
                </a:endParaRPr>
              </a:p>
            </p:txBody>
          </p:sp>
          <p:cxnSp>
            <p:nvCxnSpPr>
              <p:cNvPr id="406" name="Google Shape;406;p12"/>
              <p:cNvCxnSpPr/>
              <p:nvPr/>
            </p:nvCxnSpPr>
            <p:spPr>
              <a:xfrm>
                <a:off x="7266225"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407" name="Google Shape;407;p12"/>
              <p:cNvCxnSpPr/>
              <p:nvPr/>
            </p:nvCxnSpPr>
            <p:spPr>
              <a:xfrm>
                <a:off x="6106200"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408" name="Google Shape;408;p12"/>
              <p:cNvCxnSpPr/>
              <p:nvPr/>
            </p:nvCxnSpPr>
            <p:spPr>
              <a:xfrm>
                <a:off x="3848500" y="2541375"/>
                <a:ext cx="0" cy="219600"/>
              </a:xfrm>
              <a:prstGeom prst="straightConnector1">
                <a:avLst/>
              </a:prstGeom>
              <a:noFill/>
              <a:ln cap="flat" cmpd="sng" w="9525">
                <a:solidFill>
                  <a:schemeClr val="lt1"/>
                </a:solidFill>
                <a:prstDash val="solid"/>
                <a:round/>
                <a:headEnd len="sm" w="sm" type="none"/>
                <a:tailEnd len="sm" w="sm" type="none"/>
              </a:ln>
            </p:spPr>
          </p:cxnSp>
          <p:cxnSp>
            <p:nvCxnSpPr>
              <p:cNvPr id="409" name="Google Shape;409;p12"/>
              <p:cNvCxnSpPr/>
              <p:nvPr/>
            </p:nvCxnSpPr>
            <p:spPr>
              <a:xfrm>
                <a:off x="1733100" y="2541375"/>
                <a:ext cx="0" cy="219600"/>
              </a:xfrm>
              <a:prstGeom prst="straightConnector1">
                <a:avLst/>
              </a:prstGeom>
              <a:noFill/>
              <a:ln cap="flat" cmpd="sng" w="9525">
                <a:solidFill>
                  <a:schemeClr val="lt1"/>
                </a:solidFill>
                <a:prstDash val="solid"/>
                <a:round/>
                <a:headEnd len="sm" w="sm" type="none"/>
                <a:tailEnd len="sm" w="sm" type="none"/>
              </a:ln>
            </p:spPr>
          </p:cxnSp>
          <p:sp>
            <p:nvSpPr>
              <p:cNvPr id="410" name="Google Shape;410;p12"/>
              <p:cNvSpPr txBox="1"/>
              <p:nvPr/>
            </p:nvSpPr>
            <p:spPr>
              <a:xfrm>
                <a:off x="6786963"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Nov 2024</a:t>
                </a:r>
                <a:endParaRPr b="0" i="0" sz="1333" u="none" cap="none" strike="noStrike">
                  <a:solidFill>
                    <a:srgbClr val="FFFFFF"/>
                  </a:solidFill>
                  <a:latin typeface="Avenir"/>
                  <a:ea typeface="Avenir"/>
                  <a:cs typeface="Avenir"/>
                  <a:sym typeface="Avenir"/>
                </a:endParaRPr>
              </a:p>
            </p:txBody>
          </p:sp>
          <p:sp>
            <p:nvSpPr>
              <p:cNvPr id="411" name="Google Shape;411;p12"/>
              <p:cNvSpPr txBox="1"/>
              <p:nvPr/>
            </p:nvSpPr>
            <p:spPr>
              <a:xfrm>
                <a:off x="1240800"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Jan 2024</a:t>
                </a:r>
                <a:endParaRPr b="0" i="0" sz="1333" u="none" cap="none" strike="noStrike">
                  <a:solidFill>
                    <a:srgbClr val="FFFFFF"/>
                  </a:solidFill>
                  <a:latin typeface="Avenir"/>
                  <a:ea typeface="Avenir"/>
                  <a:cs typeface="Avenir"/>
                  <a:sym typeface="Avenir"/>
                </a:endParaRPr>
              </a:p>
            </p:txBody>
          </p:sp>
          <p:sp>
            <p:nvSpPr>
              <p:cNvPr id="412" name="Google Shape;412;p12"/>
              <p:cNvSpPr txBox="1"/>
              <p:nvPr/>
            </p:nvSpPr>
            <p:spPr>
              <a:xfrm>
                <a:off x="3369238"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May 2024</a:t>
                </a:r>
                <a:endParaRPr b="0" i="0" sz="1333" u="none" cap="none" strike="noStrike">
                  <a:solidFill>
                    <a:srgbClr val="FFFFFF"/>
                  </a:solidFill>
                  <a:latin typeface="Avenir"/>
                  <a:ea typeface="Avenir"/>
                  <a:cs typeface="Avenir"/>
                  <a:sym typeface="Avenir"/>
                </a:endParaRPr>
              </a:p>
            </p:txBody>
          </p:sp>
          <p:sp>
            <p:nvSpPr>
              <p:cNvPr id="413" name="Google Shape;413;p12"/>
              <p:cNvSpPr txBox="1"/>
              <p:nvPr/>
            </p:nvSpPr>
            <p:spPr>
              <a:xfrm>
                <a:off x="5626938"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Sept 2024</a:t>
                </a:r>
                <a:endParaRPr b="0" i="0" sz="1333" u="none" cap="none" strike="noStrike">
                  <a:solidFill>
                    <a:srgbClr val="FFFFFF"/>
                  </a:solidFill>
                  <a:latin typeface="Avenir"/>
                  <a:ea typeface="Avenir"/>
                  <a:cs typeface="Avenir"/>
                  <a:sym typeface="Avenir"/>
                </a:endParaRPr>
              </a:p>
            </p:txBody>
          </p:sp>
        </p:grpSp>
        <p:sp>
          <p:nvSpPr>
            <p:cNvPr id="414" name="Google Shape;414;p12"/>
            <p:cNvSpPr txBox="1"/>
            <p:nvPr/>
          </p:nvSpPr>
          <p:spPr>
            <a:xfrm>
              <a:off x="351800" y="2229500"/>
              <a:ext cx="784800" cy="478200"/>
            </a:xfrm>
            <a:prstGeom prst="rect">
              <a:avLst/>
            </a:prstGeom>
            <a:solidFill>
              <a:srgbClr val="E97453"/>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Kick-off webinar </a:t>
              </a:r>
              <a:endParaRPr b="0" i="0" sz="1467" u="none" cap="none" strike="noStrike">
                <a:solidFill>
                  <a:srgbClr val="FFFFFF"/>
                </a:solidFill>
                <a:latin typeface="Avenir"/>
                <a:ea typeface="Avenir"/>
                <a:cs typeface="Avenir"/>
                <a:sym typeface="Avenir"/>
              </a:endParaRPr>
            </a:p>
          </p:txBody>
        </p:sp>
        <p:sp>
          <p:nvSpPr>
            <p:cNvPr id="415" name="Google Shape;415;p12"/>
            <p:cNvSpPr txBox="1"/>
            <p:nvPr/>
          </p:nvSpPr>
          <p:spPr>
            <a:xfrm>
              <a:off x="858025" y="1649000"/>
              <a:ext cx="815700" cy="478200"/>
            </a:xfrm>
            <a:prstGeom prst="rect">
              <a:avLst/>
            </a:prstGeom>
            <a:solidFill>
              <a:srgbClr val="D65D42"/>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AGU Town Hall</a:t>
              </a:r>
              <a:endParaRPr b="0" i="0" sz="1467"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67"/>
                <a:buFont typeface="Arial"/>
                <a:buNone/>
              </a:pPr>
              <a:r>
                <a:t/>
              </a:r>
              <a:endParaRPr b="0" i="0" sz="1467"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000000"/>
                  </a:solidFill>
                  <a:latin typeface="Avenir"/>
                  <a:ea typeface="Avenir"/>
                  <a:cs typeface="Avenir"/>
                  <a:sym typeface="Avenir"/>
                </a:rPr>
                <a:t>c</a:t>
              </a:r>
              <a:endParaRPr b="0" i="0" sz="1467" u="none" cap="none" strike="noStrike">
                <a:solidFill>
                  <a:srgbClr val="000000"/>
                </a:solidFill>
                <a:latin typeface="Avenir"/>
                <a:ea typeface="Avenir"/>
                <a:cs typeface="Avenir"/>
                <a:sym typeface="Avenir"/>
              </a:endParaRPr>
            </a:p>
          </p:txBody>
        </p:sp>
        <p:grpSp>
          <p:nvGrpSpPr>
            <p:cNvPr id="416" name="Google Shape;416;p12"/>
            <p:cNvGrpSpPr/>
            <p:nvPr/>
          </p:nvGrpSpPr>
          <p:grpSpPr>
            <a:xfrm>
              <a:off x="858024" y="2785235"/>
              <a:ext cx="6701625" cy="338700"/>
              <a:chOff x="744875" y="3125610"/>
              <a:chExt cx="6449451" cy="338700"/>
            </a:xfrm>
          </p:grpSpPr>
          <p:sp>
            <p:nvSpPr>
              <p:cNvPr id="417" name="Google Shape;417;p12"/>
              <p:cNvSpPr/>
              <p:nvPr/>
            </p:nvSpPr>
            <p:spPr>
              <a:xfrm>
                <a:off x="744875" y="3168638"/>
                <a:ext cx="6449451" cy="243940"/>
              </a:xfrm>
              <a:prstGeom prst="rect">
                <a:avLst/>
              </a:prstGeom>
              <a:solidFill>
                <a:srgbClr val="9CC1DD"/>
              </a:solidFill>
              <a:ln>
                <a:noFill/>
              </a:ln>
              <a:effectLst>
                <a:outerShdw blurRad="57150" rotWithShape="0" algn="bl" dir="5400000" dist="19050">
                  <a:srgbClr val="000000">
                    <a:alpha val="4980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418" name="Google Shape;418;p12"/>
              <p:cNvSpPr txBox="1"/>
              <p:nvPr/>
            </p:nvSpPr>
            <p:spPr>
              <a:xfrm>
                <a:off x="3052205" y="3125610"/>
                <a:ext cx="1834800" cy="338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1" i="0" lang="en-US" sz="1333" u="none" cap="none" strike="noStrike">
                    <a:solidFill>
                      <a:srgbClr val="000000"/>
                    </a:solidFill>
                    <a:latin typeface="Avenir"/>
                    <a:ea typeface="Avenir"/>
                    <a:cs typeface="Avenir"/>
                    <a:sym typeface="Avenir"/>
                  </a:rPr>
                  <a:t>Working groups </a:t>
                </a:r>
                <a:endParaRPr b="1" i="0" sz="1333" u="none" cap="none" strike="noStrike">
                  <a:solidFill>
                    <a:srgbClr val="000000"/>
                  </a:solidFill>
                  <a:latin typeface="Avenir"/>
                  <a:ea typeface="Avenir"/>
                  <a:cs typeface="Avenir"/>
                  <a:sym typeface="Avenir"/>
                </a:endParaRPr>
              </a:p>
            </p:txBody>
          </p:sp>
        </p:grpSp>
        <p:sp>
          <p:nvSpPr>
            <p:cNvPr id="419" name="Google Shape;419;p12"/>
            <p:cNvSpPr txBox="1"/>
            <p:nvPr/>
          </p:nvSpPr>
          <p:spPr>
            <a:xfrm>
              <a:off x="1403830" y="2221013"/>
              <a:ext cx="862800" cy="478200"/>
            </a:xfrm>
            <a:prstGeom prst="rect">
              <a:avLst/>
            </a:prstGeom>
            <a:solidFill>
              <a:srgbClr val="C34631"/>
            </a:solidFill>
            <a:ln>
              <a:noFill/>
            </a:ln>
          </p:spPr>
          <p:txBody>
            <a:bodyPr anchorCtr="0" anchor="t" bIns="0" lIns="0" spcFirstLastPara="1" rIns="0" wrap="square" tIns="121900">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Africa Regional Consultation</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venir"/>
                <a:ea typeface="Avenir"/>
                <a:cs typeface="Avenir"/>
                <a:sym typeface="Avenir"/>
              </a:endParaRPr>
            </a:p>
          </p:txBody>
        </p:sp>
        <p:sp>
          <p:nvSpPr>
            <p:cNvPr id="420" name="Google Shape;420;p12"/>
            <p:cNvSpPr txBox="1"/>
            <p:nvPr/>
          </p:nvSpPr>
          <p:spPr>
            <a:xfrm>
              <a:off x="3858588" y="2223207"/>
              <a:ext cx="815700" cy="478200"/>
            </a:xfrm>
            <a:prstGeom prst="rect">
              <a:avLst/>
            </a:prstGeom>
            <a:solidFill>
              <a:srgbClr val="B12E21"/>
            </a:solid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Americas Regional Consultation</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421" name="Google Shape;421;p12"/>
            <p:cNvSpPr txBox="1"/>
            <p:nvPr/>
          </p:nvSpPr>
          <p:spPr>
            <a:xfrm>
              <a:off x="2818150" y="2229663"/>
              <a:ext cx="862800" cy="478200"/>
            </a:xfrm>
            <a:prstGeom prst="rect">
              <a:avLst/>
            </a:prstGeom>
            <a:solidFill>
              <a:srgbClr val="9E1613"/>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Community workshop</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p:txBody>
        </p:sp>
        <p:sp>
          <p:nvSpPr>
            <p:cNvPr id="422" name="Google Shape;422;p12"/>
            <p:cNvSpPr txBox="1"/>
            <p:nvPr/>
          </p:nvSpPr>
          <p:spPr>
            <a:xfrm>
              <a:off x="5656825" y="2229663"/>
              <a:ext cx="815700" cy="478200"/>
            </a:xfrm>
            <a:prstGeom prst="rect">
              <a:avLst/>
            </a:prstGeom>
            <a:solidFill>
              <a:srgbClr val="8B0001"/>
            </a:solidFill>
            <a:ln cap="flat" cmpd="sng" w="9525">
              <a:solidFill>
                <a:srgbClr val="8B000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Webinar + Feedback</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p:txBody>
        </p:sp>
        <p:grpSp>
          <p:nvGrpSpPr>
            <p:cNvPr id="423" name="Google Shape;423;p12"/>
            <p:cNvGrpSpPr/>
            <p:nvPr/>
          </p:nvGrpSpPr>
          <p:grpSpPr>
            <a:xfrm>
              <a:off x="858031" y="3125933"/>
              <a:ext cx="6701625" cy="338700"/>
              <a:chOff x="744875" y="3127608"/>
              <a:chExt cx="6449451" cy="338700"/>
            </a:xfrm>
          </p:grpSpPr>
          <p:sp>
            <p:nvSpPr>
              <p:cNvPr id="424" name="Google Shape;424;p12"/>
              <p:cNvSpPr/>
              <p:nvPr/>
            </p:nvSpPr>
            <p:spPr>
              <a:xfrm>
                <a:off x="744875" y="3168638"/>
                <a:ext cx="6449451" cy="243940"/>
              </a:xfrm>
              <a:prstGeom prst="rect">
                <a:avLst/>
              </a:prstGeom>
              <a:solidFill>
                <a:srgbClr val="327FB8"/>
              </a:solidFill>
              <a:ln>
                <a:noFill/>
              </a:ln>
              <a:effectLst>
                <a:outerShdw blurRad="57150" rotWithShape="0" algn="bl" dir="5400000" dist="19050">
                  <a:srgbClr val="000000">
                    <a:alpha val="4980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425" name="Google Shape;425;p12"/>
              <p:cNvSpPr txBox="1"/>
              <p:nvPr/>
            </p:nvSpPr>
            <p:spPr>
              <a:xfrm>
                <a:off x="3093118" y="3127608"/>
                <a:ext cx="1834800" cy="338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1" i="0" lang="en-US" sz="1333" u="none" cap="none" strike="noStrike">
                    <a:solidFill>
                      <a:srgbClr val="FFFFFF"/>
                    </a:solidFill>
                    <a:latin typeface="Avenir"/>
                    <a:ea typeface="Avenir"/>
                    <a:cs typeface="Avenir"/>
                    <a:sym typeface="Avenir"/>
                  </a:rPr>
                  <a:t>Community engagement</a:t>
                </a:r>
                <a:endParaRPr b="1" i="0" sz="1333" u="none" cap="none" strike="noStrike">
                  <a:solidFill>
                    <a:srgbClr val="FFFFFF"/>
                  </a:solidFill>
                  <a:latin typeface="Avenir"/>
                  <a:ea typeface="Avenir"/>
                  <a:cs typeface="Avenir"/>
                  <a:sym typeface="Avenir"/>
                </a:endParaRPr>
              </a:p>
            </p:txBody>
          </p:sp>
        </p:grpSp>
        <p:sp>
          <p:nvSpPr>
            <p:cNvPr id="426" name="Google Shape;426;p12"/>
            <p:cNvSpPr txBox="1"/>
            <p:nvPr/>
          </p:nvSpPr>
          <p:spPr>
            <a:xfrm>
              <a:off x="6116100" y="1648988"/>
              <a:ext cx="815700" cy="478200"/>
            </a:xfrm>
            <a:prstGeom prst="rect">
              <a:avLst/>
            </a:prstGeom>
            <a:solidFill>
              <a:srgbClr val="6A0001"/>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Writing workshop</a:t>
              </a:r>
              <a:endParaRPr b="0" i="0" sz="1467"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p:txBody>
        </p:sp>
      </p:grpSp>
      <p:sp>
        <p:nvSpPr>
          <p:cNvPr id="427" name="Google Shape;427;p12"/>
          <p:cNvSpPr txBox="1"/>
          <p:nvPr/>
        </p:nvSpPr>
        <p:spPr>
          <a:xfrm>
            <a:off x="5288616" y="2231474"/>
            <a:ext cx="1087600" cy="637600"/>
          </a:xfrm>
          <a:prstGeom prst="rect">
            <a:avLst/>
          </a:prstGeom>
          <a:solidFill>
            <a:srgbClr val="B12E21"/>
          </a:solidFill>
          <a:ln>
            <a:noFill/>
          </a:ln>
        </p:spPr>
        <p:txBody>
          <a:bodyPr anchorCtr="0" anchor="t" bIns="0"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Asia Regional Consultation</a:t>
            </a:r>
            <a:endParaRPr b="0" i="0" sz="1400" u="none" cap="none" strike="noStrike">
              <a:solidFill>
                <a:srgbClr val="FFFFFF"/>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id="432" name="Google Shape;432;p13"/>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433" name="Google Shape;433;p13"/>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434" name="Google Shape;434;p13"/>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435" name="Google Shape;435;p13"/>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436" name="Google Shape;436;p13"/>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437" name="Google Shape;437;p13"/>
          <p:cNvSpPr txBox="1"/>
          <p:nvPr/>
        </p:nvSpPr>
        <p:spPr>
          <a:xfrm>
            <a:off x="415599" y="782708"/>
            <a:ext cx="113608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000" u="none" cap="none" strike="noStrike">
                <a:solidFill>
                  <a:schemeClr val="lt1"/>
                </a:solidFill>
                <a:latin typeface="Arial"/>
                <a:ea typeface="Arial"/>
                <a:cs typeface="Arial"/>
                <a:sym typeface="Arial"/>
              </a:rPr>
              <a:t>NASA TE field campaigns are meant to focus the community’s attention on:</a:t>
            </a:r>
            <a:endParaRPr b="0" i="0" sz="4000" u="none" cap="none" strike="noStrike">
              <a:solidFill>
                <a:srgbClr val="FFFFFF"/>
              </a:solidFill>
              <a:latin typeface="Arial"/>
              <a:ea typeface="Arial"/>
              <a:cs typeface="Arial"/>
              <a:sym typeface="Arial"/>
            </a:endParaRPr>
          </a:p>
        </p:txBody>
      </p:sp>
      <p:sp>
        <p:nvSpPr>
          <p:cNvPr id="438" name="Google Shape;438;p13"/>
          <p:cNvSpPr txBox="1"/>
          <p:nvPr/>
        </p:nvSpPr>
        <p:spPr>
          <a:xfrm>
            <a:off x="679603" y="2361315"/>
            <a:ext cx="11188909" cy="3074303"/>
          </a:xfrm>
          <a:prstGeom prst="rect">
            <a:avLst/>
          </a:prstGeom>
          <a:noFill/>
          <a:ln>
            <a:noFill/>
          </a:ln>
        </p:spPr>
        <p:txBody>
          <a:bodyPr anchorCtr="0" anchor="t" bIns="45700" lIns="91425" spcFirstLastPara="1" rIns="91425" wrap="square" tIns="45700">
            <a:spAutoFit/>
          </a:bodyPr>
          <a:lstStyle/>
          <a:p>
            <a:pPr indent="-342891" lvl="0" marL="342891" marR="0" rtl="0" algn="l">
              <a:lnSpc>
                <a:spcPct val="200000"/>
              </a:lnSpc>
              <a:spcBef>
                <a:spcPts val="0"/>
              </a:spcBef>
              <a:spcAft>
                <a:spcPts val="0"/>
              </a:spcAft>
              <a:buClr>
                <a:schemeClr val="lt1"/>
              </a:buClr>
              <a:buSzPts val="2000"/>
              <a:buFont typeface="Arial"/>
              <a:buAutoNum type="alphaLcParenR"/>
            </a:pPr>
            <a:r>
              <a:rPr b="0" i="0" lang="en-US" sz="2000" u="none" cap="none" strike="noStrike">
                <a:solidFill>
                  <a:schemeClr val="lt1"/>
                </a:solidFill>
                <a:latin typeface="Arial"/>
                <a:ea typeface="Arial"/>
                <a:cs typeface="Arial"/>
                <a:sym typeface="Arial"/>
              </a:rPr>
              <a:t>Answering big science questions targeted on important regions or biomes; </a:t>
            </a:r>
            <a:endParaRPr/>
          </a:p>
          <a:p>
            <a:pPr indent="-342891" lvl="0" marL="342891" marR="0" rtl="0" algn="l">
              <a:lnSpc>
                <a:spcPct val="200000"/>
              </a:lnSpc>
              <a:spcBef>
                <a:spcPts val="0"/>
              </a:spcBef>
              <a:spcAft>
                <a:spcPts val="0"/>
              </a:spcAft>
              <a:buClr>
                <a:schemeClr val="lt1"/>
              </a:buClr>
              <a:buSzPts val="2000"/>
              <a:buFont typeface="Arial"/>
              <a:buAutoNum type="alphaLcParenR"/>
            </a:pPr>
            <a:r>
              <a:rPr b="0" i="0" lang="en-US" sz="2000" u="none" cap="none" strike="noStrike">
                <a:solidFill>
                  <a:schemeClr val="lt1"/>
                </a:solidFill>
                <a:latin typeface="Arial"/>
                <a:ea typeface="Arial"/>
                <a:cs typeface="Arial"/>
                <a:sym typeface="Arial"/>
              </a:rPr>
              <a:t>Enabling more effective interpretation and analysis of space-based measurements; </a:t>
            </a:r>
            <a:endParaRPr/>
          </a:p>
          <a:p>
            <a:pPr indent="-342891" lvl="0" marL="342891" marR="0" rtl="0" algn="l">
              <a:lnSpc>
                <a:spcPct val="200000"/>
              </a:lnSpc>
              <a:spcBef>
                <a:spcPts val="0"/>
              </a:spcBef>
              <a:spcAft>
                <a:spcPts val="0"/>
              </a:spcAft>
              <a:buClr>
                <a:schemeClr val="lt1"/>
              </a:buClr>
              <a:buSzPts val="2000"/>
              <a:buFont typeface="Arial"/>
              <a:buAutoNum type="alphaLcParenR"/>
            </a:pPr>
            <a:r>
              <a:rPr b="0" i="0" lang="en-US" sz="2000" u="none" cap="none" strike="noStrike">
                <a:solidFill>
                  <a:schemeClr val="lt1"/>
                </a:solidFill>
                <a:latin typeface="Arial"/>
                <a:ea typeface="Arial"/>
                <a:cs typeface="Arial"/>
                <a:sym typeface="Arial"/>
              </a:rPr>
              <a:t>Fostering collaborative interactions and building new relationships within the scientific community;</a:t>
            </a:r>
            <a:endParaRPr/>
          </a:p>
          <a:p>
            <a:pPr indent="-342891" lvl="0" marL="342891" marR="0" rtl="0" algn="l">
              <a:lnSpc>
                <a:spcPct val="200000"/>
              </a:lnSpc>
              <a:spcBef>
                <a:spcPts val="0"/>
              </a:spcBef>
              <a:spcAft>
                <a:spcPts val="0"/>
              </a:spcAft>
              <a:buClr>
                <a:schemeClr val="lt1"/>
              </a:buClr>
              <a:buSzPts val="2000"/>
              <a:buFont typeface="Arial"/>
              <a:buAutoNum type="alphaLcParenR"/>
            </a:pPr>
            <a:r>
              <a:rPr b="0" i="0" lang="en-US" sz="2000" u="none" cap="none" strike="noStrike">
                <a:solidFill>
                  <a:schemeClr val="lt1"/>
                </a:solidFill>
                <a:latin typeface="Arial"/>
                <a:ea typeface="Arial"/>
                <a:cs typeface="Arial"/>
                <a:sym typeface="Arial"/>
              </a:rPr>
              <a:t>Providing valuable opportunities for training and educating the next generation of scientists; and </a:t>
            </a:r>
            <a:endParaRPr/>
          </a:p>
          <a:p>
            <a:pPr indent="-342891" lvl="0" marL="342891" marR="0" rtl="0" algn="l">
              <a:lnSpc>
                <a:spcPct val="200000"/>
              </a:lnSpc>
              <a:spcBef>
                <a:spcPts val="0"/>
              </a:spcBef>
              <a:spcAft>
                <a:spcPts val="0"/>
              </a:spcAft>
              <a:buClr>
                <a:schemeClr val="lt1"/>
              </a:buClr>
              <a:buSzPts val="2000"/>
              <a:buFont typeface="Arial"/>
              <a:buAutoNum type="alphaLcParenR"/>
            </a:pPr>
            <a:r>
              <a:rPr b="0" i="0" lang="en-US" sz="2000" u="none" cap="none" strike="noStrike">
                <a:solidFill>
                  <a:schemeClr val="lt1"/>
                </a:solidFill>
                <a:latin typeface="Arial"/>
                <a:ea typeface="Arial"/>
                <a:cs typeface="Arial"/>
                <a:sym typeface="Arial"/>
              </a:rPr>
              <a:t>Leaving a legacy data set of great value for future research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above powerpoint_2.png" id="444" name="Google Shape;444;p14"/>
          <p:cNvPicPr preferRelativeResize="0"/>
          <p:nvPr/>
        </p:nvPicPr>
        <p:blipFill rotWithShape="1">
          <a:blip r:embed="rId3">
            <a:alphaModFix/>
          </a:blip>
          <a:srcRect b="0" l="0" r="0" t="0"/>
          <a:stretch/>
        </p:blipFill>
        <p:spPr>
          <a:xfrm>
            <a:off x="1" y="0"/>
            <a:ext cx="12180721" cy="6858000"/>
          </a:xfrm>
          <a:prstGeom prst="rect">
            <a:avLst/>
          </a:prstGeom>
          <a:noFill/>
          <a:ln>
            <a:noFill/>
          </a:ln>
        </p:spPr>
      </p:pic>
      <p:pic>
        <p:nvPicPr>
          <p:cNvPr id="445" name="Google Shape;445;p14"/>
          <p:cNvPicPr preferRelativeResize="0"/>
          <p:nvPr/>
        </p:nvPicPr>
        <p:blipFill rotWithShape="1">
          <a:blip r:embed="rId4">
            <a:alphaModFix/>
          </a:blip>
          <a:srcRect b="0" l="0" r="0" t="0"/>
          <a:stretch/>
        </p:blipFill>
        <p:spPr>
          <a:xfrm>
            <a:off x="187919" y="162270"/>
            <a:ext cx="662879" cy="5487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descr="CEM Mac:Users:cemiller:Desktop:Miller - 2017 ABoVE Airborne Campaign - ERL (2017):20171211_permafrost_radarv1.jpg" id="451" name="Google Shape;451;p15"/>
          <p:cNvPicPr preferRelativeResize="0"/>
          <p:nvPr/>
        </p:nvPicPr>
        <p:blipFill rotWithShape="1">
          <a:blip r:embed="rId3">
            <a:alphaModFix/>
          </a:blip>
          <a:srcRect b="0" l="0" r="0" t="0"/>
          <a:stretch/>
        </p:blipFill>
        <p:spPr>
          <a:xfrm>
            <a:off x="6011735" y="-57233"/>
            <a:ext cx="6172200" cy="6940006"/>
          </a:xfrm>
          <a:prstGeom prst="rect">
            <a:avLst/>
          </a:prstGeom>
          <a:noFill/>
          <a:ln>
            <a:noFill/>
          </a:ln>
        </p:spPr>
      </p:pic>
      <p:sp>
        <p:nvSpPr>
          <p:cNvPr id="452" name="Google Shape;452;p15"/>
          <p:cNvSpPr txBox="1"/>
          <p:nvPr>
            <p:ph idx="1" type="body"/>
          </p:nvPr>
        </p:nvSpPr>
        <p:spPr>
          <a:xfrm>
            <a:off x="205966" y="1494561"/>
            <a:ext cx="5770764" cy="4798301"/>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lang="en-US" sz="1800"/>
              <a:t>AAC flight lines developed based on careful consideration of all objectives and requirements</a:t>
            </a:r>
            <a:endParaRPr/>
          </a:p>
          <a:p>
            <a:pPr indent="-228600" lvl="0" marL="228600" rtl="0" algn="l">
              <a:lnSpc>
                <a:spcPct val="90000"/>
              </a:lnSpc>
              <a:spcBef>
                <a:spcPts val="1000"/>
              </a:spcBef>
              <a:spcAft>
                <a:spcPts val="0"/>
              </a:spcAft>
              <a:buClr>
                <a:schemeClr val="dk1"/>
              </a:buClr>
              <a:buSzPct val="100000"/>
              <a:buChar char="•"/>
            </a:pPr>
            <a:r>
              <a:rPr lang="en-US" sz="1800"/>
              <a:t>SAR flight lines serve as framework &amp; sample important ground truth sites</a:t>
            </a:r>
            <a:endParaRPr/>
          </a:p>
          <a:p>
            <a:pPr indent="-228600" lvl="0" marL="228600" rtl="0" algn="l">
              <a:lnSpc>
                <a:spcPct val="90000"/>
              </a:lnSpc>
              <a:spcBef>
                <a:spcPts val="1000"/>
              </a:spcBef>
              <a:spcAft>
                <a:spcPts val="0"/>
              </a:spcAft>
              <a:buClr>
                <a:schemeClr val="dk1"/>
              </a:buClr>
              <a:buSzPct val="100000"/>
              <a:buChar char="•"/>
            </a:pPr>
            <a:r>
              <a:rPr lang="en-US" sz="1800"/>
              <a:t>Cover bioclimatic gradients across ABoVE domain (~4M km2)</a:t>
            </a:r>
            <a:endParaRPr/>
          </a:p>
          <a:p>
            <a:pPr indent="-228600" lvl="0" marL="228600" rtl="0" algn="l">
              <a:lnSpc>
                <a:spcPct val="90000"/>
              </a:lnSpc>
              <a:spcBef>
                <a:spcPts val="1000"/>
              </a:spcBef>
              <a:spcAft>
                <a:spcPts val="0"/>
              </a:spcAft>
              <a:buClr>
                <a:schemeClr val="dk1"/>
              </a:buClr>
              <a:buSzPct val="100000"/>
              <a:buChar char="•"/>
            </a:pPr>
            <a:r>
              <a:rPr lang="en-US" sz="1800"/>
              <a:t>Lines &amp; grids modified as needed for for Phase 1 and Phase 2 PI-led projects; Partner priorities</a:t>
            </a:r>
            <a:endParaRPr b="1" sz="1800"/>
          </a:p>
          <a:p>
            <a:pPr indent="0" lvl="0" marL="0" rtl="0" algn="l">
              <a:lnSpc>
                <a:spcPct val="90000"/>
              </a:lnSpc>
              <a:spcBef>
                <a:spcPts val="1000"/>
              </a:spcBef>
              <a:spcAft>
                <a:spcPts val="0"/>
              </a:spcAft>
              <a:buClr>
                <a:srgbClr val="00B050"/>
              </a:buClr>
              <a:buSzPct val="100000"/>
              <a:buNone/>
            </a:pPr>
            <a:r>
              <a:rPr b="1" lang="en-US" sz="1800">
                <a:solidFill>
                  <a:srgbClr val="00B050"/>
                </a:solidFill>
              </a:rPr>
              <a:t>2017: </a:t>
            </a:r>
            <a:r>
              <a:rPr lang="en-US" sz="1800">
                <a:solidFill>
                  <a:srgbClr val="00B050"/>
                </a:solidFill>
              </a:rPr>
              <a:t>L-band SAR, AVIRIS-NG, LVIS, AirSWOT, CFIS, Arctic-CAP, ASCENDS, P-band SAR, ATOM</a:t>
            </a:r>
            <a:endParaRPr b="1" sz="1800">
              <a:solidFill>
                <a:srgbClr val="00B050"/>
              </a:solidFill>
            </a:endParaRPr>
          </a:p>
          <a:p>
            <a:pPr indent="0" lvl="0" marL="0" rtl="0" algn="l">
              <a:lnSpc>
                <a:spcPct val="90000"/>
              </a:lnSpc>
              <a:spcBef>
                <a:spcPts val="1000"/>
              </a:spcBef>
              <a:spcAft>
                <a:spcPts val="0"/>
              </a:spcAft>
              <a:buClr>
                <a:srgbClr val="00B050"/>
              </a:buClr>
              <a:buSzPct val="100000"/>
              <a:buNone/>
            </a:pPr>
            <a:r>
              <a:rPr b="1" lang="en-US" sz="1800">
                <a:solidFill>
                  <a:srgbClr val="00B050"/>
                </a:solidFill>
              </a:rPr>
              <a:t>2018</a:t>
            </a:r>
            <a:r>
              <a:rPr lang="en-US" sz="1800">
                <a:solidFill>
                  <a:srgbClr val="00B050"/>
                </a:solidFill>
              </a:rPr>
              <a:t>: L-band SAR, AVIRIS-NG, G-LiHT </a:t>
            </a:r>
            <a:endParaRPr/>
          </a:p>
          <a:p>
            <a:pPr indent="0" lvl="0" marL="0" rtl="0" algn="l">
              <a:lnSpc>
                <a:spcPct val="90000"/>
              </a:lnSpc>
              <a:spcBef>
                <a:spcPts val="1000"/>
              </a:spcBef>
              <a:spcAft>
                <a:spcPts val="0"/>
              </a:spcAft>
              <a:buClr>
                <a:srgbClr val="00B050"/>
              </a:buClr>
              <a:buSzPct val="100000"/>
              <a:buNone/>
            </a:pPr>
            <a:r>
              <a:rPr b="1" lang="en-US" sz="1800">
                <a:solidFill>
                  <a:srgbClr val="00B050"/>
                </a:solidFill>
              </a:rPr>
              <a:t>2019</a:t>
            </a:r>
            <a:r>
              <a:rPr lang="en-US" sz="1800">
                <a:solidFill>
                  <a:srgbClr val="00B050"/>
                </a:solidFill>
              </a:rPr>
              <a:t>: L-band SAR, AVIRIS-NG, LVIS, F-SAR (DLR), ASAR (ISRO)</a:t>
            </a:r>
            <a:endParaRPr/>
          </a:p>
          <a:p>
            <a:pPr indent="0" lvl="0" marL="0" rtl="0" algn="l">
              <a:lnSpc>
                <a:spcPct val="90000"/>
              </a:lnSpc>
              <a:spcBef>
                <a:spcPts val="1000"/>
              </a:spcBef>
              <a:spcAft>
                <a:spcPts val="0"/>
              </a:spcAft>
              <a:buClr>
                <a:srgbClr val="FF0000"/>
              </a:buClr>
              <a:buSzPct val="100000"/>
              <a:buNone/>
            </a:pPr>
            <a:r>
              <a:rPr b="1" lang="en-US" sz="1800">
                <a:solidFill>
                  <a:srgbClr val="FF0000"/>
                </a:solidFill>
              </a:rPr>
              <a:t>2020</a:t>
            </a:r>
            <a:r>
              <a:rPr lang="en-US" sz="1800">
                <a:solidFill>
                  <a:srgbClr val="FF0000"/>
                </a:solidFill>
              </a:rPr>
              <a:t>: L-band SAR, AVIRIS – Deferred to 2021</a:t>
            </a:r>
            <a:endParaRPr/>
          </a:p>
          <a:p>
            <a:pPr indent="0" lvl="0" marL="0" rtl="0" algn="l">
              <a:lnSpc>
                <a:spcPct val="90000"/>
              </a:lnSpc>
              <a:spcBef>
                <a:spcPts val="1000"/>
              </a:spcBef>
              <a:spcAft>
                <a:spcPts val="0"/>
              </a:spcAft>
              <a:buClr>
                <a:srgbClr val="FF0000"/>
              </a:buClr>
              <a:buSzPct val="100000"/>
              <a:buNone/>
            </a:pPr>
            <a:r>
              <a:rPr b="1" lang="en-US" sz="1800">
                <a:solidFill>
                  <a:srgbClr val="FF0000"/>
                </a:solidFill>
              </a:rPr>
              <a:t>2021</a:t>
            </a:r>
            <a:r>
              <a:rPr lang="en-US" sz="1800">
                <a:solidFill>
                  <a:srgbClr val="FF0000"/>
                </a:solidFill>
              </a:rPr>
              <a:t>: L-band SAR; AVIRIS – Deferred to 2022</a:t>
            </a:r>
            <a:endParaRPr/>
          </a:p>
          <a:p>
            <a:pPr indent="0" lvl="0" marL="0" rtl="0" algn="l">
              <a:lnSpc>
                <a:spcPct val="90000"/>
              </a:lnSpc>
              <a:spcBef>
                <a:spcPts val="1000"/>
              </a:spcBef>
              <a:spcAft>
                <a:spcPts val="0"/>
              </a:spcAft>
              <a:buClr>
                <a:srgbClr val="00B050"/>
              </a:buClr>
              <a:buSzPct val="100000"/>
              <a:buNone/>
            </a:pPr>
            <a:r>
              <a:rPr b="1" lang="en-US" sz="1800">
                <a:solidFill>
                  <a:srgbClr val="00B050"/>
                </a:solidFill>
              </a:rPr>
              <a:t>2022</a:t>
            </a:r>
            <a:r>
              <a:rPr lang="en-US" sz="1800">
                <a:solidFill>
                  <a:srgbClr val="00B050"/>
                </a:solidFill>
              </a:rPr>
              <a:t>: L-band SAR, AVIRIS-NG, G-LiHT, COMET-2 (DLR)</a:t>
            </a:r>
            <a:endParaRPr/>
          </a:p>
          <a:p>
            <a:pPr indent="0" lvl="0" marL="0" rtl="0" algn="l">
              <a:lnSpc>
                <a:spcPct val="90000"/>
              </a:lnSpc>
              <a:spcBef>
                <a:spcPts val="1000"/>
              </a:spcBef>
              <a:spcAft>
                <a:spcPts val="0"/>
              </a:spcAft>
              <a:buClr>
                <a:srgbClr val="00B050"/>
              </a:buClr>
              <a:buSzPct val="100000"/>
              <a:buNone/>
            </a:pPr>
            <a:r>
              <a:rPr b="1" lang="en-US" sz="1800">
                <a:solidFill>
                  <a:srgbClr val="00B050"/>
                </a:solidFill>
              </a:rPr>
              <a:t>2023</a:t>
            </a:r>
            <a:r>
              <a:rPr lang="en-US" sz="1800">
                <a:solidFill>
                  <a:srgbClr val="00B050"/>
                </a:solidFill>
              </a:rPr>
              <a:t>: SnowEx-ABoVE (Apr–May) – AVIRIS-3</a:t>
            </a:r>
            <a:endParaRPr/>
          </a:p>
          <a:p>
            <a:pPr indent="0" lvl="0" marL="0" rtl="0" algn="l">
              <a:lnSpc>
                <a:spcPct val="90000"/>
              </a:lnSpc>
              <a:spcBef>
                <a:spcPts val="1000"/>
              </a:spcBef>
              <a:spcAft>
                <a:spcPts val="0"/>
              </a:spcAft>
              <a:buClr>
                <a:srgbClr val="00B0F0"/>
              </a:buClr>
              <a:buSzPct val="100000"/>
              <a:buNone/>
            </a:pPr>
            <a:r>
              <a:rPr lang="en-US" sz="1800">
                <a:solidFill>
                  <a:srgbClr val="00B0F0"/>
                </a:solidFill>
              </a:rPr>
              <a:t>2024: L-band SAR</a:t>
            </a:r>
            <a:endParaRPr/>
          </a:p>
        </p:txBody>
      </p:sp>
      <p:sp>
        <p:nvSpPr>
          <p:cNvPr id="453" name="Google Shape;453;p15"/>
          <p:cNvSpPr txBox="1"/>
          <p:nvPr/>
        </p:nvSpPr>
        <p:spPr>
          <a:xfrm>
            <a:off x="2636348" y="5924334"/>
            <a:ext cx="281192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2400"/>
              <a:buFont typeface="Calibri"/>
              <a:buNone/>
            </a:pPr>
            <a:r>
              <a:rPr b="0" i="0" lang="en-US" sz="2400" u="none" cap="none" strike="noStrike">
                <a:solidFill>
                  <a:srgbClr val="0070C0"/>
                </a:solidFill>
                <a:latin typeface="Calibri"/>
                <a:ea typeface="Calibri"/>
                <a:cs typeface="Calibri"/>
                <a:sym typeface="Calibri"/>
              </a:rPr>
              <a:t>Miller et al. 2019 </a:t>
            </a:r>
            <a:r>
              <a:rPr b="0" i="1" lang="en-US" sz="2400" u="none" cap="none" strike="noStrike">
                <a:solidFill>
                  <a:srgbClr val="0070C0"/>
                </a:solidFill>
                <a:latin typeface="Calibri"/>
                <a:ea typeface="Calibri"/>
                <a:cs typeface="Calibri"/>
                <a:sym typeface="Calibri"/>
              </a:rPr>
              <a:t>ERL</a:t>
            </a:r>
            <a:endParaRPr/>
          </a:p>
        </p:txBody>
      </p:sp>
      <p:sp>
        <p:nvSpPr>
          <p:cNvPr id="454" name="Google Shape;454;p15"/>
          <p:cNvSpPr txBox="1"/>
          <p:nvPr/>
        </p:nvSpPr>
        <p:spPr>
          <a:xfrm>
            <a:off x="-8065" y="6535076"/>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455" name="Google Shape;455;p15"/>
          <p:cNvPicPr preferRelativeResize="0"/>
          <p:nvPr/>
        </p:nvPicPr>
        <p:blipFill rotWithShape="1">
          <a:blip r:embed="rId4">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456" name="Google Shape;456;p15"/>
          <p:cNvPicPr preferRelativeResize="0"/>
          <p:nvPr/>
        </p:nvPicPr>
        <p:blipFill rotWithShape="1">
          <a:blip r:embed="rId5">
            <a:alphaModFix/>
          </a:blip>
          <a:srcRect b="0" l="0" r="0" t="0"/>
          <a:stretch/>
        </p:blipFill>
        <p:spPr>
          <a:xfrm>
            <a:off x="11197002" y="5972595"/>
            <a:ext cx="830108" cy="8268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16"/>
          <p:cNvSpPr/>
          <p:nvPr/>
        </p:nvSpPr>
        <p:spPr>
          <a:xfrm>
            <a:off x="1295674" y="928930"/>
            <a:ext cx="9470029" cy="4224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90"/>
              </a:buClr>
              <a:buSzPts val="2800"/>
              <a:buFont typeface="Calibri"/>
              <a:buNone/>
            </a:pPr>
            <a:r>
              <a:rPr b="1" i="0" lang="en-US" sz="2800" u="none" cap="none" strike="noStrike">
                <a:solidFill>
                  <a:srgbClr val="000090"/>
                </a:solidFill>
                <a:latin typeface="Calibri"/>
                <a:ea typeface="Calibri"/>
                <a:cs typeface="Calibri"/>
                <a:sym typeface="Calibri"/>
              </a:rPr>
              <a:t>ABoVE peer-reviewed Publications </a:t>
            </a:r>
            <a:r>
              <a:rPr b="1" i="1" lang="en-US" sz="2800" u="none" cap="none" strike="noStrike">
                <a:solidFill>
                  <a:srgbClr val="000090"/>
                </a:solidFill>
                <a:latin typeface="Calibri"/>
                <a:ea typeface="Calibri"/>
                <a:cs typeface="Calibri"/>
                <a:sym typeface="Calibri"/>
              </a:rPr>
              <a:t>thus far</a:t>
            </a:r>
            <a:r>
              <a:rPr b="1" i="0" lang="en-US" sz="2800" u="none" cap="none" strike="noStrike">
                <a:solidFill>
                  <a:srgbClr val="000090"/>
                </a:solidFill>
                <a:latin typeface="Calibri"/>
                <a:ea typeface="Calibri"/>
                <a:cs typeface="Calibri"/>
                <a:sym typeface="Calibri"/>
              </a:rPr>
              <a:t>..</a:t>
            </a:r>
            <a:endParaRPr/>
          </a:p>
          <a:p>
            <a:pPr indent="0" lvl="0" marL="0" marR="0" rtl="0" algn="ctr">
              <a:lnSpc>
                <a:spcPct val="100000"/>
              </a:lnSpc>
              <a:spcBef>
                <a:spcPts val="0"/>
              </a:spcBef>
              <a:spcAft>
                <a:spcPts val="0"/>
              </a:spcAft>
              <a:buClr>
                <a:schemeClr val="dk1"/>
              </a:buClr>
              <a:buSzPts val="1200"/>
              <a:buFont typeface="Calibri"/>
              <a:buNone/>
            </a:pPr>
            <a:r>
              <a:t/>
            </a:r>
            <a:endParaRPr b="1" i="0" sz="1200" u="none" cap="none" strike="noStrike">
              <a:solidFill>
                <a:srgbClr val="000090"/>
              </a:solidFill>
              <a:latin typeface="Calibri"/>
              <a:ea typeface="Calibri"/>
              <a:cs typeface="Calibri"/>
              <a:sym typeface="Calibri"/>
            </a:endParaRPr>
          </a:p>
          <a:p>
            <a:pPr indent="0" lvl="0" marL="0" marR="0" rtl="0" algn="ctr">
              <a:lnSpc>
                <a:spcPct val="100000"/>
              </a:lnSpc>
              <a:spcBef>
                <a:spcPts val="0"/>
              </a:spcBef>
              <a:spcAft>
                <a:spcPts val="0"/>
              </a:spcAft>
              <a:buClr>
                <a:srgbClr val="000090"/>
              </a:buClr>
              <a:buSzPts val="2800"/>
              <a:buFont typeface="Calibri"/>
              <a:buNone/>
            </a:pPr>
            <a:r>
              <a:rPr b="1" i="0" lang="en-US" sz="2800" u="none" cap="none" strike="noStrike">
                <a:solidFill>
                  <a:srgbClr val="000090"/>
                </a:solidFill>
                <a:latin typeface="Calibri"/>
                <a:ea typeface="Calibri"/>
                <a:cs typeface="Calibri"/>
                <a:sym typeface="Calibri"/>
              </a:rPr>
              <a:t>480 reported by 155 projects*</a:t>
            </a:r>
            <a:endParaRPr/>
          </a:p>
          <a:p>
            <a:pPr indent="0" lvl="0" marL="0" marR="0" rtl="0" algn="ctr">
              <a:lnSpc>
                <a:spcPct val="100000"/>
              </a:lnSpc>
              <a:spcBef>
                <a:spcPts val="0"/>
              </a:spcBef>
              <a:spcAft>
                <a:spcPts val="0"/>
              </a:spcAft>
              <a:buClr>
                <a:schemeClr val="dk1"/>
              </a:buClr>
              <a:buSzPts val="1050"/>
              <a:buFont typeface="Calibri"/>
              <a:buNone/>
            </a:pPr>
            <a:r>
              <a:t/>
            </a:r>
            <a:endParaRPr b="0" i="0" sz="105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305 by NASA funded projects</a:t>
            </a:r>
            <a:endParaRPr/>
          </a:p>
          <a:p>
            <a:pPr indent="0" lvl="0" marL="0" marR="0" rtl="0" algn="ctr">
              <a:lnSpc>
                <a:spcPct val="100000"/>
              </a:lnSpc>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(75 TE ABoVE + 48 other projects = 123)</a:t>
            </a:r>
            <a:endParaRPr/>
          </a:p>
          <a:p>
            <a:pPr indent="0" lvl="0" marL="0" marR="0" rtl="0" algn="ctr">
              <a:lnSpc>
                <a:spcPct val="100000"/>
              </a:lnSpc>
              <a:spcBef>
                <a:spcPts val="0"/>
              </a:spcBef>
              <a:spcAft>
                <a:spcPts val="0"/>
              </a:spcAft>
              <a:buClr>
                <a:srgbClr val="000000"/>
              </a:buClr>
              <a:buSzPts val="2800"/>
              <a:buFont typeface="Calibri"/>
              <a:buNone/>
            </a:pPr>
            <a:r>
              <a:rPr b="0" i="0" lang="en-US" sz="2800" u="none" cap="none" strike="noStrike">
                <a:solidFill>
                  <a:srgbClr val="000000"/>
                </a:solidFill>
                <a:latin typeface="Calibri"/>
                <a:ea typeface="Calibri"/>
                <a:cs typeface="Calibri"/>
                <a:sym typeface="Calibri"/>
              </a:rPr>
              <a:t>+ 117 by affiliated projects </a:t>
            </a:r>
            <a:r>
              <a:rPr b="0" i="0" lang="en-US" sz="2200" u="none" cap="none" strike="noStrike">
                <a:solidFill>
                  <a:srgbClr val="000000"/>
                </a:solidFill>
                <a:latin typeface="Calibri"/>
                <a:ea typeface="Calibri"/>
                <a:cs typeface="Calibri"/>
                <a:sym typeface="Calibri"/>
              </a:rPr>
              <a:t>(n=32)*</a:t>
            </a:r>
            <a:endParaRPr/>
          </a:p>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*As of September 2023, </a:t>
            </a:r>
            <a:r>
              <a:rPr b="0" i="0" lang="en-US" sz="2200" u="none" cap="none" strike="noStrike">
                <a:solidFill>
                  <a:srgbClr val="000000"/>
                </a:solidFill>
                <a:latin typeface="Calibri"/>
                <a:ea typeface="Calibri"/>
                <a:cs typeface="Calibri"/>
                <a:sym typeface="Calibri"/>
              </a:rPr>
              <a:t>Not including ABoVE Partners (NGEE-Arctic, POLAR, CFS, NEON)</a:t>
            </a:r>
            <a:endParaRPr/>
          </a:p>
          <a:p>
            <a:pPr indent="0" lvl="0" marL="0" marR="0" rtl="0" algn="ctr">
              <a:lnSpc>
                <a:spcPct val="100000"/>
              </a:lnSpc>
              <a:spcBef>
                <a:spcPts val="1200"/>
              </a:spcBef>
              <a:spcAft>
                <a:spcPts val="0"/>
              </a:spcAft>
              <a:buClr>
                <a:srgbClr val="000000"/>
              </a:buClr>
              <a:buSzPts val="2400"/>
              <a:buFont typeface="Calibri"/>
              <a:buNone/>
            </a:pPr>
            <a:r>
              <a:rPr b="0" i="1" lang="en-US" sz="2400" u="none" cap="none" strike="noStrike">
                <a:solidFill>
                  <a:srgbClr val="000000"/>
                </a:solidFill>
                <a:latin typeface="Calibri"/>
                <a:ea typeface="Calibri"/>
                <a:cs typeface="Calibri"/>
                <a:sym typeface="Calibri"/>
              </a:rPr>
              <a:t>30 pubs in the Nature, Science, PNAS level of journals</a:t>
            </a:r>
            <a:endParaRPr/>
          </a:p>
          <a:p>
            <a:pPr indent="0" lvl="0" marL="0" marR="0" rtl="0" algn="ctr">
              <a:lnSpc>
                <a:spcPct val="100000"/>
              </a:lnSpc>
              <a:spcBef>
                <a:spcPts val="0"/>
              </a:spcBef>
              <a:spcAft>
                <a:spcPts val="0"/>
              </a:spcAft>
              <a:buClr>
                <a:schemeClr val="dk1"/>
              </a:buClr>
              <a:buSzPts val="2200"/>
              <a:buFont typeface="Calibri"/>
              <a:buNone/>
            </a:pPr>
            <a:r>
              <a:t/>
            </a:r>
            <a:endParaRPr b="0" i="0" sz="2200" u="none" cap="none" strike="noStrike">
              <a:solidFill>
                <a:srgbClr val="000000"/>
              </a:solidFill>
              <a:latin typeface="Calibri"/>
              <a:ea typeface="Calibri"/>
              <a:cs typeface="Calibri"/>
              <a:sym typeface="Calibri"/>
            </a:endParaRPr>
          </a:p>
        </p:txBody>
      </p:sp>
      <p:sp>
        <p:nvSpPr>
          <p:cNvPr id="462" name="Google Shape;462;p16"/>
          <p:cNvSpPr/>
          <p:nvPr/>
        </p:nvSpPr>
        <p:spPr>
          <a:xfrm>
            <a:off x="1373732" y="4624255"/>
            <a:ext cx="9470029" cy="67710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Calibri"/>
              <a:buNone/>
            </a:pPr>
            <a:r>
              <a:rPr b="1" i="1" lang="en-US" sz="2400" u="none" cap="none" strike="noStrike">
                <a:solidFill>
                  <a:srgbClr val="000000"/>
                </a:solidFill>
                <a:latin typeface="Calibri"/>
                <a:ea typeface="Calibri"/>
                <a:cs typeface="Calibri"/>
                <a:sym typeface="Calibri"/>
              </a:rPr>
              <a:t>Find these publications at </a:t>
            </a:r>
            <a:r>
              <a:rPr b="1" i="1" lang="en-US" sz="2400" u="none" cap="none" strike="noStrike">
                <a:solidFill>
                  <a:srgbClr val="0070C0"/>
                </a:solidFill>
                <a:latin typeface="Calibri"/>
                <a:ea typeface="Calibri"/>
                <a:cs typeface="Calibri"/>
                <a:sym typeface="Calibri"/>
              </a:rPr>
              <a:t>above.nasa.gov</a:t>
            </a:r>
            <a:endParaRPr b="1" i="1" sz="2400" u="none" cap="none" strike="noStrike">
              <a:solidFill>
                <a:srgbClr val="0070C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1" i="0" sz="1400" u="none" cap="none" strike="noStrike">
              <a:solidFill>
                <a:srgbClr val="000000"/>
              </a:solidFill>
              <a:latin typeface="Calibri"/>
              <a:ea typeface="Calibri"/>
              <a:cs typeface="Calibri"/>
              <a:sym typeface="Calibri"/>
            </a:endParaRPr>
          </a:p>
        </p:txBody>
      </p:sp>
      <p:sp>
        <p:nvSpPr>
          <p:cNvPr id="463" name="Google Shape;463;p16"/>
          <p:cNvSpPr txBox="1"/>
          <p:nvPr/>
        </p:nvSpPr>
        <p:spPr>
          <a:xfrm>
            <a:off x="2495493" y="5204419"/>
            <a:ext cx="7070390" cy="113877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The ABoVE science team currently has 967 members</a:t>
            </a:r>
            <a:endParaRPr/>
          </a:p>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and ~2,000 participants</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(incl. resource managers, students &amp; others following)</a:t>
            </a:r>
            <a:endParaRPr/>
          </a:p>
        </p:txBody>
      </p:sp>
      <p:sp>
        <p:nvSpPr>
          <p:cNvPr id="464" name="Google Shape;464;p16"/>
          <p:cNvSpPr/>
          <p:nvPr/>
        </p:nvSpPr>
        <p:spPr>
          <a:xfrm>
            <a:off x="1104046" y="88798"/>
            <a:ext cx="9983908" cy="5355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Calibri"/>
              <a:buNone/>
            </a:pPr>
            <a:r>
              <a:rPr b="1" i="0" lang="en-US" sz="2800" u="none" cap="none" strike="noStrike">
                <a:solidFill>
                  <a:srgbClr val="FFFFFF"/>
                </a:solidFill>
                <a:latin typeface="Calibri"/>
                <a:ea typeface="Calibri"/>
                <a:cs typeface="Calibri"/>
                <a:sym typeface="Calibri"/>
              </a:rPr>
              <a:t>Accomplishments coming into Phase 3</a:t>
            </a:r>
            <a:endParaRPr b="1" i="0" sz="2880" u="none" cap="none" strike="noStrike">
              <a:solidFill>
                <a:srgbClr val="FFFFFF"/>
              </a:solidFill>
              <a:latin typeface="Calibri"/>
              <a:ea typeface="Calibri"/>
              <a:cs typeface="Calibri"/>
              <a:sym typeface="Calibri"/>
            </a:endParaRPr>
          </a:p>
        </p:txBody>
      </p:sp>
      <p:sp>
        <p:nvSpPr>
          <p:cNvPr id="465" name="Google Shape;465;p16"/>
          <p:cNvSpPr txBox="1"/>
          <p:nvPr/>
        </p:nvSpPr>
        <p:spPr>
          <a:xfrm>
            <a:off x="0" y="651919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466" name="Google Shape;466;p16"/>
          <p:cNvPicPr preferRelativeResize="0"/>
          <p:nvPr/>
        </p:nvPicPr>
        <p:blipFill rotWithShape="1">
          <a:blip r:embed="rId3">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467" name="Google Shape;467;p16"/>
          <p:cNvPicPr preferRelativeResize="0"/>
          <p:nvPr/>
        </p:nvPicPr>
        <p:blipFill rotWithShape="1">
          <a:blip r:embed="rId4">
            <a:alphaModFix/>
          </a:blip>
          <a:srcRect b="0" l="0" r="0" t="0"/>
          <a:stretch/>
        </p:blipFill>
        <p:spPr>
          <a:xfrm>
            <a:off x="11197002" y="5972595"/>
            <a:ext cx="830108" cy="82680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17"/>
          <p:cNvSpPr/>
          <p:nvPr/>
        </p:nvSpPr>
        <p:spPr>
          <a:xfrm>
            <a:off x="7814995" y="872830"/>
            <a:ext cx="4076135" cy="55523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4" name="Google Shape;474;p17"/>
          <p:cNvSpPr/>
          <p:nvPr/>
        </p:nvSpPr>
        <p:spPr>
          <a:xfrm>
            <a:off x="737616" y="1096342"/>
            <a:ext cx="6948967" cy="53288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5" name="Google Shape;475;p17"/>
          <p:cNvSpPr/>
          <p:nvPr/>
        </p:nvSpPr>
        <p:spPr>
          <a:xfrm>
            <a:off x="737616" y="104317"/>
            <a:ext cx="1071676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800" u="none" cap="none" strike="noStrike">
                <a:solidFill>
                  <a:schemeClr val="lt1"/>
                </a:solidFill>
                <a:latin typeface="Calibri"/>
                <a:ea typeface="Calibri"/>
                <a:cs typeface="Calibri"/>
                <a:sym typeface="Calibri"/>
              </a:rPr>
              <a:t>Arctic-Boreal Vulnerability Experiment (ABoVE) Data at the ORNL DAAC</a:t>
            </a:r>
            <a:endParaRPr b="1" i="0" sz="2880" u="none" cap="none" strike="noStrike">
              <a:solidFill>
                <a:schemeClr val="lt1"/>
              </a:solidFill>
              <a:latin typeface="Calibri"/>
              <a:ea typeface="Calibri"/>
              <a:cs typeface="Calibri"/>
              <a:sym typeface="Calibri"/>
            </a:endParaRPr>
          </a:p>
        </p:txBody>
      </p:sp>
      <p:sp>
        <p:nvSpPr>
          <p:cNvPr id="476" name="Google Shape;476;p17"/>
          <p:cNvSpPr txBox="1"/>
          <p:nvPr/>
        </p:nvSpPr>
        <p:spPr>
          <a:xfrm>
            <a:off x="0" y="6531718"/>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sp>
        <p:nvSpPr>
          <p:cNvPr id="477" name="Google Shape;477;p17"/>
          <p:cNvSpPr txBox="1"/>
          <p:nvPr/>
        </p:nvSpPr>
        <p:spPr>
          <a:xfrm>
            <a:off x="882203" y="1151333"/>
            <a:ext cx="5213797" cy="208672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27	Airborne Science</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16	Carbon Dynamics</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17	Fire Disturbance</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37	Hydrology &amp; Permafrost</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3	Project Standards</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72	Vegetation</a:t>
            </a:r>
            <a:endParaRPr/>
          </a:p>
          <a:p>
            <a:pPr indent="0" lvl="0" marL="0" marR="0" rtl="0" algn="l">
              <a:lnSpc>
                <a:spcPct val="90000"/>
              </a:lnSpc>
              <a:spcBef>
                <a:spcPts val="0"/>
              </a:spcBef>
              <a:spcAft>
                <a:spcPts val="0"/>
              </a:spcAft>
              <a:buClr>
                <a:srgbClr val="323232"/>
              </a:buClr>
              <a:buSzPts val="1800"/>
              <a:buFont typeface="Calibri"/>
              <a:buNone/>
            </a:pPr>
            <a:r>
              <a:rPr b="0" i="1" lang="en-US" sz="1800" u="none" cap="none" strike="noStrike">
                <a:solidFill>
                  <a:srgbClr val="323232"/>
                </a:solidFill>
                <a:latin typeface="Calibri"/>
                <a:ea typeface="Calibri"/>
                <a:cs typeface="Calibri"/>
                <a:sym typeface="Calibri"/>
              </a:rPr>
              <a:t>8	Wildlife</a:t>
            </a:r>
            <a:endParaRPr/>
          </a:p>
          <a:p>
            <a:pPr indent="0" lvl="0" marL="0" marR="0" rtl="0" algn="l">
              <a:lnSpc>
                <a:spcPct val="90000"/>
              </a:lnSpc>
              <a:spcBef>
                <a:spcPts val="0"/>
              </a:spcBef>
              <a:spcAft>
                <a:spcPts val="0"/>
              </a:spcAft>
              <a:buClr>
                <a:srgbClr val="323232"/>
              </a:buClr>
              <a:buSzPts val="1800"/>
              <a:buFont typeface="Calibri"/>
              <a:buNone/>
            </a:pPr>
            <a:r>
              <a:rPr b="1" i="1" lang="en-US" sz="1800" u="none" cap="none" strike="noStrike">
                <a:solidFill>
                  <a:srgbClr val="323232"/>
                </a:solidFill>
                <a:latin typeface="Calibri"/>
                <a:ea typeface="Calibri"/>
                <a:cs typeface="Calibri"/>
                <a:sym typeface="Calibri"/>
              </a:rPr>
              <a:t>180	Total ABoVE datasets</a:t>
            </a:r>
            <a:endParaRPr/>
          </a:p>
        </p:txBody>
      </p:sp>
      <p:pic>
        <p:nvPicPr>
          <p:cNvPr descr="AVIRIS-NG flight paths for ABoVE" id="478" name="Google Shape;478;p17"/>
          <p:cNvPicPr preferRelativeResize="0"/>
          <p:nvPr/>
        </p:nvPicPr>
        <p:blipFill rotWithShape="1">
          <a:blip r:embed="rId3">
            <a:alphaModFix/>
          </a:blip>
          <a:srcRect b="0" l="0" r="0" t="0"/>
          <a:stretch/>
        </p:blipFill>
        <p:spPr>
          <a:xfrm>
            <a:off x="4739665" y="2149667"/>
            <a:ext cx="2878428" cy="2878428"/>
          </a:xfrm>
          <a:prstGeom prst="rect">
            <a:avLst/>
          </a:prstGeom>
          <a:noFill/>
          <a:ln>
            <a:noFill/>
          </a:ln>
        </p:spPr>
      </p:pic>
      <p:pic>
        <p:nvPicPr>
          <p:cNvPr id="479" name="Google Shape;479;p17"/>
          <p:cNvPicPr preferRelativeResize="0"/>
          <p:nvPr/>
        </p:nvPicPr>
        <p:blipFill rotWithShape="1">
          <a:blip r:embed="rId4">
            <a:alphaModFix/>
          </a:blip>
          <a:srcRect b="0" l="0" r="0" t="0"/>
          <a:stretch/>
        </p:blipFill>
        <p:spPr>
          <a:xfrm>
            <a:off x="819444" y="3472461"/>
            <a:ext cx="3817694" cy="2861284"/>
          </a:xfrm>
          <a:prstGeom prst="rect">
            <a:avLst/>
          </a:prstGeom>
          <a:noFill/>
          <a:ln>
            <a:noFill/>
          </a:ln>
        </p:spPr>
      </p:pic>
      <p:pic>
        <p:nvPicPr>
          <p:cNvPr id="480" name="Google Shape;480;p17"/>
          <p:cNvPicPr preferRelativeResize="0"/>
          <p:nvPr/>
        </p:nvPicPr>
        <p:blipFill rotWithShape="1">
          <a:blip r:embed="rId5">
            <a:alphaModFix/>
          </a:blip>
          <a:srcRect b="0" l="0" r="0" t="0"/>
          <a:stretch/>
        </p:blipFill>
        <p:spPr>
          <a:xfrm>
            <a:off x="7814995" y="1297139"/>
            <a:ext cx="4083703" cy="4941624"/>
          </a:xfrm>
          <a:prstGeom prst="rect">
            <a:avLst/>
          </a:prstGeom>
          <a:noFill/>
          <a:ln>
            <a:noFill/>
          </a:ln>
        </p:spPr>
      </p:pic>
      <p:sp>
        <p:nvSpPr>
          <p:cNvPr id="481" name="Google Shape;481;p17"/>
          <p:cNvSpPr txBox="1"/>
          <p:nvPr/>
        </p:nvSpPr>
        <p:spPr>
          <a:xfrm>
            <a:off x="737616" y="715783"/>
            <a:ext cx="2984542" cy="341632"/>
          </a:xfrm>
          <a:prstGeom prst="rect">
            <a:avLst/>
          </a:prstGeom>
          <a:solidFill>
            <a:srgbClr val="FFF8A5"/>
          </a:solid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323232"/>
              </a:buClr>
              <a:buSzPts val="1800"/>
              <a:buFont typeface="Calibri"/>
              <a:buNone/>
            </a:pPr>
            <a:r>
              <a:rPr b="0" i="0" lang="en-US" sz="1800" u="sng" cap="none" strike="noStrike">
                <a:solidFill>
                  <a:srgbClr val="323232"/>
                </a:solidFill>
                <a:latin typeface="Calibri"/>
                <a:ea typeface="Calibri"/>
                <a:cs typeface="Calibri"/>
                <a:sym typeface="Calibri"/>
                <a:hlinkClick r:id="rId6">
                  <a:extLst>
                    <a:ext uri="{A12FA001-AC4F-418D-AE19-62706E023703}">
                      <ahyp:hlinkClr val="tx"/>
                    </a:ext>
                  </a:extLst>
                </a:hlinkClick>
              </a:rPr>
              <a:t>https://daac.ornl.gov/above</a:t>
            </a:r>
            <a:endParaRPr b="0" i="0" sz="1800" u="none" cap="none" strike="noStrike">
              <a:solidFill>
                <a:srgbClr val="323232"/>
              </a:solidFill>
              <a:latin typeface="Calibri"/>
              <a:ea typeface="Calibri"/>
              <a:cs typeface="Calibri"/>
              <a:sym typeface="Calibri"/>
            </a:endParaRPr>
          </a:p>
        </p:txBody>
      </p:sp>
      <p:sp>
        <p:nvSpPr>
          <p:cNvPr id="482" name="Google Shape;482;p17"/>
          <p:cNvSpPr txBox="1"/>
          <p:nvPr/>
        </p:nvSpPr>
        <p:spPr>
          <a:xfrm>
            <a:off x="1073325" y="3228187"/>
            <a:ext cx="3330631" cy="2585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323232"/>
              </a:buClr>
              <a:buSzPts val="1200"/>
              <a:buFont typeface="Calibri"/>
              <a:buNone/>
            </a:pPr>
            <a:r>
              <a:rPr b="0" i="0" lang="en-US" sz="1200" u="sng" cap="none" strike="noStrike">
                <a:solidFill>
                  <a:srgbClr val="323232"/>
                </a:solidFill>
                <a:latin typeface="Calibri"/>
                <a:ea typeface="Calibri"/>
                <a:cs typeface="Calibri"/>
                <a:sym typeface="Calibri"/>
                <a:hlinkClick r:id="rId7">
                  <a:extLst>
                    <a:ext uri="{A12FA001-AC4F-418D-AE19-62706E023703}">
                      <ahyp:hlinkClr val="tx"/>
                    </a:ext>
                  </a:extLst>
                </a:hlinkClick>
              </a:rPr>
              <a:t>A 10mx10m Field Site in the Seward Peninsula</a:t>
            </a:r>
            <a:endParaRPr b="0" i="0" sz="1200" u="none" cap="none" strike="noStrike">
              <a:solidFill>
                <a:srgbClr val="323232"/>
              </a:solidFill>
              <a:latin typeface="Calibri"/>
              <a:ea typeface="Calibri"/>
              <a:cs typeface="Calibri"/>
              <a:sym typeface="Calibri"/>
            </a:endParaRPr>
          </a:p>
        </p:txBody>
      </p:sp>
      <p:sp>
        <p:nvSpPr>
          <p:cNvPr id="483" name="Google Shape;483;p17"/>
          <p:cNvSpPr txBox="1"/>
          <p:nvPr/>
        </p:nvSpPr>
        <p:spPr>
          <a:xfrm>
            <a:off x="4714449" y="1726973"/>
            <a:ext cx="2903644" cy="4247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323232"/>
              </a:buClr>
              <a:buSzPts val="1200"/>
              <a:buFont typeface="Calibri"/>
              <a:buNone/>
            </a:pPr>
            <a:r>
              <a:rPr b="0" i="0" lang="en-US" sz="1200" u="sng" cap="none" strike="noStrike">
                <a:solidFill>
                  <a:srgbClr val="323232"/>
                </a:solidFill>
                <a:latin typeface="Calibri"/>
                <a:ea typeface="Calibri"/>
                <a:cs typeface="Calibri"/>
                <a:sym typeface="Calibri"/>
                <a:hlinkClick r:id="rId8">
                  <a:extLst>
                    <a:ext uri="{A12FA001-AC4F-418D-AE19-62706E023703}">
                      <ahyp:hlinkClr val="tx"/>
                    </a:ext>
                  </a:extLst>
                </a:hlinkClick>
              </a:rPr>
              <a:t>ABoVE flight paths of the AVIRIS-NG instrument during 2017, 2018 and 2019</a:t>
            </a:r>
            <a:endParaRPr b="0" i="0" sz="1200" u="none" cap="none" strike="noStrike">
              <a:solidFill>
                <a:srgbClr val="323232"/>
              </a:solidFill>
              <a:latin typeface="Calibri"/>
              <a:ea typeface="Calibri"/>
              <a:cs typeface="Calibri"/>
              <a:sym typeface="Calibri"/>
            </a:endParaRPr>
          </a:p>
        </p:txBody>
      </p:sp>
      <p:sp>
        <p:nvSpPr>
          <p:cNvPr id="484" name="Google Shape;484;p17"/>
          <p:cNvSpPr txBox="1"/>
          <p:nvPr/>
        </p:nvSpPr>
        <p:spPr>
          <a:xfrm>
            <a:off x="8217772" y="872619"/>
            <a:ext cx="3270580" cy="4247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323232"/>
              </a:buClr>
              <a:buSzPts val="1200"/>
              <a:buFont typeface="Calibri"/>
              <a:buNone/>
            </a:pPr>
            <a:r>
              <a:rPr b="0" i="0" lang="en-US" sz="1200" u="sng" cap="none" strike="noStrike">
                <a:solidFill>
                  <a:srgbClr val="323232"/>
                </a:solidFill>
                <a:latin typeface="Calibri"/>
                <a:ea typeface="Calibri"/>
                <a:cs typeface="Calibri"/>
                <a:sym typeface="Calibri"/>
                <a:hlinkClick r:id="rId9">
                  <a:extLst>
                    <a:ext uri="{A12FA001-AC4F-418D-AE19-62706E023703}">
                      <ahyp:hlinkClr val="tx"/>
                    </a:ext>
                  </a:extLst>
                </a:hlinkClick>
              </a:rPr>
              <a:t>Deciduous Fractional Cover and Tree Canopy Cover for Boreal North America, 1992-2015</a:t>
            </a:r>
            <a:endParaRPr b="0" i="0" sz="1200" u="none" cap="none" strike="noStrike">
              <a:solidFill>
                <a:srgbClr val="323232"/>
              </a:solidFill>
              <a:latin typeface="Calibri"/>
              <a:ea typeface="Calibri"/>
              <a:cs typeface="Calibri"/>
              <a:sym typeface="Calibri"/>
            </a:endParaRPr>
          </a:p>
        </p:txBody>
      </p:sp>
      <p:pic>
        <p:nvPicPr>
          <p:cNvPr id="485" name="Google Shape;485;p17"/>
          <p:cNvPicPr preferRelativeResize="0"/>
          <p:nvPr/>
        </p:nvPicPr>
        <p:blipFill rotWithShape="1">
          <a:blip r:embed="rId10">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486" name="Google Shape;486;p17"/>
          <p:cNvPicPr preferRelativeResize="0"/>
          <p:nvPr/>
        </p:nvPicPr>
        <p:blipFill rotWithShape="1">
          <a:blip r:embed="rId11">
            <a:alphaModFix/>
          </a:blip>
          <a:srcRect b="0" l="0" r="0" t="0"/>
          <a:stretch/>
        </p:blipFill>
        <p:spPr>
          <a:xfrm>
            <a:off x="11197002" y="5972595"/>
            <a:ext cx="830108" cy="82680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18"/>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492" name="Google Shape;492;p18"/>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493" name="Google Shape;493;p18"/>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494" name="Google Shape;494;p18"/>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495" name="Google Shape;495;p18"/>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496" name="Google Shape;496;p18"/>
          <p:cNvSpPr txBox="1"/>
          <p:nvPr/>
        </p:nvSpPr>
        <p:spPr>
          <a:xfrm>
            <a:off x="679603" y="689740"/>
            <a:ext cx="9239765" cy="836400"/>
          </a:xfrm>
          <a:prstGeom prst="rect">
            <a:avLst/>
          </a:prstGeom>
          <a:noFill/>
          <a:ln cap="flat" cmpd="sng" w="9525">
            <a:solidFill>
              <a:srgbClr val="000000"/>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3600"/>
              <a:buFont typeface="Franklin Gothic"/>
              <a:buNone/>
            </a:pPr>
            <a:r>
              <a:rPr b="0" i="0" lang="en-US" sz="3600" u="none" cap="none" strike="noStrike">
                <a:solidFill>
                  <a:srgbClr val="FFFFFF"/>
                </a:solidFill>
                <a:latin typeface="Franklin Gothic"/>
                <a:ea typeface="Franklin Gothic"/>
                <a:cs typeface="Franklin Gothic"/>
                <a:sym typeface="Franklin Gothic"/>
              </a:rPr>
              <a:t>LBA</a:t>
            </a:r>
            <a:r>
              <a:rPr b="1" i="0" lang="en-US" sz="3600" u="none" cap="none" strike="noStrike">
                <a:solidFill>
                  <a:srgbClr val="FFFFFF"/>
                </a:solidFill>
                <a:latin typeface="Libre Franklin Black"/>
                <a:ea typeface="Libre Franklin Black"/>
                <a:cs typeface="Libre Franklin Black"/>
                <a:sym typeface="Libre Franklin Black"/>
              </a:rPr>
              <a:t> </a:t>
            </a:r>
            <a:r>
              <a:rPr b="0" i="0" lang="en-US" sz="3600" u="none" cap="none" strike="noStrike">
                <a:solidFill>
                  <a:srgbClr val="FFFFFF"/>
                </a:solidFill>
                <a:latin typeface="Arial"/>
                <a:ea typeface="Arial"/>
                <a:cs typeface="Arial"/>
                <a:sym typeface="Arial"/>
              </a:rPr>
              <a:t>Large-Scale Biosphere-Atmosphere Experiment in Amazonia</a:t>
            </a:r>
            <a:endParaRPr b="0" i="0" sz="3600" u="none" cap="none" strike="noStrike">
              <a:solidFill>
                <a:srgbClr val="FFFFFF"/>
              </a:solidFill>
              <a:latin typeface="Arial"/>
              <a:ea typeface="Arial"/>
              <a:cs typeface="Arial"/>
              <a:sym typeface="Arial"/>
            </a:endParaRPr>
          </a:p>
          <a:p>
            <a:pPr indent="0" lvl="0" marL="0" marR="0" rtl="0" algn="l">
              <a:lnSpc>
                <a:spcPct val="100000"/>
              </a:lnSpc>
              <a:spcBef>
                <a:spcPts val="1600"/>
              </a:spcBef>
              <a:spcAft>
                <a:spcPts val="0"/>
              </a:spcAft>
              <a:buClr>
                <a:srgbClr val="000000"/>
              </a:buClr>
              <a:buSzPts val="2800"/>
              <a:buFont typeface="Arial"/>
              <a:buNone/>
            </a:pPr>
            <a:r>
              <a:t/>
            </a:r>
            <a:endParaRPr b="0" i="0" sz="2800" u="none" cap="none" strike="noStrike">
              <a:solidFill>
                <a:srgbClr val="FFFFFF"/>
              </a:solidFill>
              <a:latin typeface="Arial"/>
              <a:ea typeface="Arial"/>
              <a:cs typeface="Arial"/>
              <a:sym typeface="Arial"/>
            </a:endParaRPr>
          </a:p>
        </p:txBody>
      </p:sp>
      <p:sp>
        <p:nvSpPr>
          <p:cNvPr id="497" name="Google Shape;497;p18"/>
          <p:cNvSpPr txBox="1"/>
          <p:nvPr/>
        </p:nvSpPr>
        <p:spPr>
          <a:xfrm>
            <a:off x="705480" y="2134535"/>
            <a:ext cx="11116900" cy="3410124"/>
          </a:xfrm>
          <a:prstGeom prst="rect">
            <a:avLst/>
          </a:prstGeom>
          <a:noFill/>
          <a:ln>
            <a:noFill/>
          </a:ln>
        </p:spPr>
        <p:txBody>
          <a:bodyPr anchorCtr="0" anchor="t" bIns="121900" lIns="121900" spcFirstLastPara="1" rIns="121900" wrap="square" tIns="121900">
            <a:spAutoFit/>
          </a:bodyPr>
          <a:lstStyle/>
          <a:p>
            <a:pPr indent="-457200" lvl="0" marL="602341" marR="0" rtl="0" algn="l">
              <a:lnSpc>
                <a:spcPct val="115000"/>
              </a:lnSpc>
              <a:spcBef>
                <a:spcPts val="6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An international program led by Brazil (Brazilian Ministry of Science and Technology) </a:t>
            </a:r>
            <a:endParaRPr/>
          </a:p>
          <a:p>
            <a:pPr indent="-457200" lvl="0" marL="60234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Initiated in 1998 and still active in Brazil</a:t>
            </a:r>
            <a:endParaRPr b="0" i="0" sz="2400" u="none" cap="none" strike="noStrike">
              <a:solidFill>
                <a:srgbClr val="FFFFFF"/>
              </a:solidFill>
              <a:latin typeface="Arial"/>
              <a:ea typeface="Arial"/>
              <a:cs typeface="Arial"/>
              <a:sym typeface="Arial"/>
            </a:endParaRPr>
          </a:p>
          <a:p>
            <a:pPr indent="-457200" lvl="0" marL="60234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NASA’s Terrestrial Ecology and Land Use-Land Cover Change Programs participated in LBA through their sponsorship of LBA projects called LBA-ECO</a:t>
            </a:r>
            <a:endParaRPr/>
          </a:p>
          <a:p>
            <a:pPr indent="-457200" lvl="0" marL="602341" marR="0" rtl="0" algn="l">
              <a:lnSpc>
                <a:spcPct val="115000"/>
              </a:lnSpc>
              <a:spcBef>
                <a:spcPts val="1200"/>
              </a:spcBef>
              <a:spcAft>
                <a:spcPts val="60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The largest, coordinated, regional Earth system science study</a:t>
            </a:r>
            <a:endParaRPr/>
          </a:p>
        </p:txBody>
      </p:sp>
      <p:pic>
        <p:nvPicPr>
          <p:cNvPr id="498" name="Google Shape;498;p18"/>
          <p:cNvPicPr preferRelativeResize="0"/>
          <p:nvPr/>
        </p:nvPicPr>
        <p:blipFill rotWithShape="1">
          <a:blip r:embed="rId7">
            <a:alphaModFix/>
          </a:blip>
          <a:srcRect b="0" l="0" r="0" t="0"/>
          <a:stretch/>
        </p:blipFill>
        <p:spPr>
          <a:xfrm>
            <a:off x="9540266" y="806956"/>
            <a:ext cx="2282114" cy="130334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p19"/>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04" name="Google Shape;504;p19"/>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05" name="Google Shape;505;p19"/>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06" name="Google Shape;506;p19"/>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07" name="Google Shape;507;p19"/>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508" name="Google Shape;508;p19"/>
          <p:cNvSpPr txBox="1"/>
          <p:nvPr/>
        </p:nvSpPr>
        <p:spPr>
          <a:xfrm>
            <a:off x="5152104" y="1169146"/>
            <a:ext cx="6617109"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400"/>
              <a:buFont typeface="Arial"/>
              <a:buNone/>
            </a:pPr>
            <a:r>
              <a:rPr b="0" i="0" lang="en-US" sz="2400" u="none" cap="none" strike="noStrike">
                <a:solidFill>
                  <a:srgbClr val="FFFFFF"/>
                </a:solidFill>
                <a:latin typeface="Arial"/>
                <a:ea typeface="Arial"/>
                <a:cs typeface="Arial"/>
                <a:sym typeface="Arial"/>
              </a:rPr>
              <a:t>Overarching science questions: </a:t>
            </a:r>
            <a:endParaRPr/>
          </a:p>
          <a:p>
            <a:pPr indent="-342900" lvl="1" marL="344488" marR="0" rtl="0" algn="l">
              <a:lnSpc>
                <a:spcPct val="100000"/>
              </a:lnSpc>
              <a:spcBef>
                <a:spcPts val="1200"/>
              </a:spcBef>
              <a:spcAft>
                <a:spcPts val="0"/>
              </a:spcAft>
              <a:buClr>
                <a:srgbClr val="FFFFFF"/>
              </a:buClr>
              <a:buSzPts val="2000"/>
              <a:buFont typeface="Arial"/>
              <a:buAutoNum type="arabicPeriod"/>
            </a:pPr>
            <a:r>
              <a:rPr b="0" i="0" lang="en-US" sz="2000" u="none" cap="none" strike="noStrike">
                <a:solidFill>
                  <a:srgbClr val="FFFFFF"/>
                </a:solidFill>
                <a:latin typeface="Arial"/>
                <a:ea typeface="Arial"/>
                <a:cs typeface="Arial"/>
                <a:sym typeface="Arial"/>
              </a:rPr>
              <a:t>How does Amazonia function as a regional entity? </a:t>
            </a:r>
            <a:endParaRPr/>
          </a:p>
          <a:p>
            <a:pPr indent="-342900" lvl="1" marL="344488" marR="0" rtl="0" algn="l">
              <a:lnSpc>
                <a:spcPct val="100000"/>
              </a:lnSpc>
              <a:spcBef>
                <a:spcPts val="1200"/>
              </a:spcBef>
              <a:spcAft>
                <a:spcPts val="0"/>
              </a:spcAft>
              <a:buClr>
                <a:srgbClr val="FFFFFF"/>
              </a:buClr>
              <a:buSzPts val="2000"/>
              <a:buFont typeface="Arial"/>
              <a:buAutoNum type="arabicPeriod"/>
            </a:pPr>
            <a:r>
              <a:rPr b="0" i="0" lang="en-US" sz="2000" u="none" cap="none" strike="noStrike">
                <a:solidFill>
                  <a:srgbClr val="FFFFFF"/>
                </a:solidFill>
                <a:latin typeface="Arial"/>
                <a:ea typeface="Arial"/>
                <a:cs typeface="Arial"/>
                <a:sym typeface="Arial"/>
              </a:rPr>
              <a:t>How will changes in land use and climate affect the biological, chemical, and physical functions of Amazonia, including the sustainability of the region and the influence of Amazonia on regional and global climate? </a:t>
            </a:r>
            <a:endParaRPr/>
          </a:p>
        </p:txBody>
      </p:sp>
      <p:pic>
        <p:nvPicPr>
          <p:cNvPr id="509" name="Google Shape;509;p19"/>
          <p:cNvPicPr preferRelativeResize="0"/>
          <p:nvPr/>
        </p:nvPicPr>
        <p:blipFill rotWithShape="1">
          <a:blip r:embed="rId7">
            <a:alphaModFix/>
          </a:blip>
          <a:srcRect b="0" l="0" r="0" t="0"/>
          <a:stretch/>
        </p:blipFill>
        <p:spPr>
          <a:xfrm>
            <a:off x="822728" y="903602"/>
            <a:ext cx="3617429" cy="5049329"/>
          </a:xfrm>
          <a:prstGeom prst="rect">
            <a:avLst/>
          </a:prstGeom>
          <a:noFill/>
          <a:ln>
            <a:noFill/>
          </a:ln>
        </p:spPr>
      </p:pic>
      <p:sp>
        <p:nvSpPr>
          <p:cNvPr id="510" name="Google Shape;510;p19"/>
          <p:cNvSpPr txBox="1"/>
          <p:nvPr/>
        </p:nvSpPr>
        <p:spPr>
          <a:xfrm>
            <a:off x="5047807" y="3857476"/>
            <a:ext cx="6721406" cy="1408078"/>
          </a:xfrm>
          <a:prstGeom prst="rect">
            <a:avLst/>
          </a:prstGeom>
          <a:noFill/>
          <a:ln>
            <a:noFill/>
          </a:ln>
        </p:spPr>
        <p:txBody>
          <a:bodyPr anchorCtr="0" anchor="t" bIns="45700" lIns="91425" spcFirstLastPara="1" rIns="91425" wrap="square" tIns="45700">
            <a:spAutoFit/>
          </a:bodyPr>
          <a:lstStyle/>
          <a:p>
            <a:pPr indent="0" lvl="1" marL="185738" marR="0" rtl="0" algn="l">
              <a:lnSpc>
                <a:spcPct val="100000"/>
              </a:lnSpc>
              <a:spcBef>
                <a:spcPts val="0"/>
              </a:spcBef>
              <a:spcAft>
                <a:spcPts val="0"/>
              </a:spcAft>
              <a:buClr>
                <a:srgbClr val="FFFFFF"/>
              </a:buClr>
              <a:buSzPts val="2400"/>
              <a:buFont typeface="Arial"/>
              <a:buNone/>
            </a:pPr>
            <a:r>
              <a:rPr b="0" i="0" lang="en-US" sz="2400" u="none" cap="none" strike="noStrike">
                <a:solidFill>
                  <a:srgbClr val="FFFFFF"/>
                </a:solidFill>
                <a:latin typeface="Arial"/>
                <a:ea typeface="Arial"/>
                <a:cs typeface="Arial"/>
                <a:sym typeface="Arial"/>
              </a:rPr>
              <a:t>The LBA-ECO (NASA-TE) Question: </a:t>
            </a:r>
            <a:endParaRPr/>
          </a:p>
          <a:p>
            <a:pPr indent="-342900" lvl="1" marL="528638" marR="0" rtl="0" algn="l">
              <a:lnSpc>
                <a:spcPct val="100000"/>
              </a:lnSpc>
              <a:spcBef>
                <a:spcPts val="900"/>
              </a:spcBef>
              <a:spcAft>
                <a:spcPts val="0"/>
              </a:spcAft>
              <a:buClr>
                <a:srgbClr val="FFFFFF"/>
              </a:buClr>
              <a:buSzPts val="1800"/>
              <a:buFont typeface="Arial"/>
              <a:buAutoNum type="arabicPeriod"/>
            </a:pPr>
            <a:r>
              <a:rPr b="0" i="0" lang="en-US" sz="1800" u="none" cap="none" strike="noStrike">
                <a:solidFill>
                  <a:srgbClr val="FFFFFF"/>
                </a:solidFill>
                <a:latin typeface="Arial"/>
                <a:ea typeface="Arial"/>
                <a:cs typeface="Arial"/>
                <a:sym typeface="Arial"/>
              </a:rPr>
              <a:t>How do tropical forest conversion, regrowth, and selective logging influence carbon storage, nutrient dynamics, trace gas fluxes, and the prospect for sustainable land use in Amazonia?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20"/>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16" name="Google Shape;516;p20"/>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17" name="Google Shape;517;p20"/>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18" name="Google Shape;518;p20"/>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19" name="Google Shape;519;p20"/>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520" name="Google Shape;520;p20"/>
          <p:cNvSpPr txBox="1"/>
          <p:nvPr>
            <p:ph idx="1" type="body"/>
          </p:nvPr>
        </p:nvSpPr>
        <p:spPr>
          <a:xfrm>
            <a:off x="1231641" y="1694545"/>
            <a:ext cx="5333200" cy="4555200"/>
          </a:xfrm>
          <a:prstGeom prst="rect">
            <a:avLst/>
          </a:prstGeom>
          <a:noFill/>
          <a:ln>
            <a:noFill/>
          </a:ln>
        </p:spPr>
        <p:txBody>
          <a:bodyPr anchorCtr="0" anchor="t" bIns="91425" lIns="91425" spcFirstLastPara="1" rIns="91425" wrap="square" tIns="91425">
            <a:normAutofit/>
          </a:bodyPr>
          <a:lstStyle/>
          <a:p>
            <a:pPr indent="-285750" lvl="0" marL="430891" marR="0" rtl="0" algn="l">
              <a:lnSpc>
                <a:spcPct val="115000"/>
              </a:lnSpc>
              <a:spcBef>
                <a:spcPts val="6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Physical Climate System</a:t>
            </a:r>
            <a:endParaRPr/>
          </a:p>
          <a:p>
            <a:pPr indent="-285750" lvl="0" marL="43089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Atmospheric Chemistry</a:t>
            </a:r>
            <a:endParaRPr/>
          </a:p>
          <a:p>
            <a:pPr indent="-285750" lvl="0" marL="43089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Biogeochemistry</a:t>
            </a:r>
            <a:endParaRPr/>
          </a:p>
          <a:p>
            <a:pPr indent="-285750" lvl="0" marL="43089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Hydrology</a:t>
            </a:r>
            <a:endParaRPr/>
          </a:p>
          <a:p>
            <a:pPr indent="-285750" lvl="0" marL="43089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Land Use and Land Cover</a:t>
            </a:r>
            <a:endParaRPr/>
          </a:p>
          <a:p>
            <a:pPr indent="-285750" lvl="0" marL="430891" marR="0" rtl="0" algn="l">
              <a:lnSpc>
                <a:spcPct val="115000"/>
              </a:lnSpc>
              <a:spcBef>
                <a:spcPts val="1200"/>
              </a:spcBef>
              <a:spcAft>
                <a:spcPts val="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Human Dimensions</a:t>
            </a:r>
            <a:endParaRPr/>
          </a:p>
          <a:p>
            <a:pPr indent="-285750" lvl="0" marL="430891" marR="0" rtl="0" algn="l">
              <a:lnSpc>
                <a:spcPct val="115000"/>
              </a:lnSpc>
              <a:spcBef>
                <a:spcPts val="1200"/>
              </a:spcBef>
              <a:spcAft>
                <a:spcPts val="600"/>
              </a:spcAft>
              <a:buClr>
                <a:srgbClr val="FFFFFF"/>
              </a:buClr>
              <a:buSzPts val="1886"/>
              <a:buFont typeface="Arial"/>
              <a:buChar char="•"/>
            </a:pPr>
            <a:r>
              <a:rPr b="0" i="0" lang="en-US" sz="2400" u="none" cap="none" strike="noStrike">
                <a:solidFill>
                  <a:srgbClr val="FFFFFF"/>
                </a:solidFill>
                <a:latin typeface="Arial"/>
                <a:ea typeface="Arial"/>
                <a:cs typeface="Arial"/>
                <a:sym typeface="Arial"/>
              </a:rPr>
              <a:t>Training and Education</a:t>
            </a:r>
            <a:endParaRPr/>
          </a:p>
        </p:txBody>
      </p:sp>
      <p:sp>
        <p:nvSpPr>
          <p:cNvPr id="521" name="Google Shape;521;p20"/>
          <p:cNvSpPr txBox="1"/>
          <p:nvPr/>
        </p:nvSpPr>
        <p:spPr>
          <a:xfrm>
            <a:off x="702213" y="798550"/>
            <a:ext cx="10787572" cy="763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2800"/>
              <a:buFont typeface="Arial"/>
              <a:buNone/>
            </a:pPr>
            <a:r>
              <a:rPr b="0" i="0" lang="en-US" sz="4000" u="none" cap="none" strike="noStrike">
                <a:solidFill>
                  <a:srgbClr val="FFFFFF"/>
                </a:solidFill>
                <a:latin typeface="Arial"/>
                <a:ea typeface="Arial"/>
                <a:cs typeface="Arial"/>
                <a:sym typeface="Arial"/>
              </a:rPr>
              <a:t>LBA:  A multi-disciplinary program</a:t>
            </a:r>
            <a:endParaRPr b="0" i="0" sz="4000" u="none" cap="none" strike="noStrike">
              <a:solidFill>
                <a:schemeClr val="dk1"/>
              </a:solidFill>
              <a:latin typeface="Arial"/>
              <a:ea typeface="Arial"/>
              <a:cs typeface="Arial"/>
              <a:sym typeface="Arial"/>
            </a:endParaRPr>
          </a:p>
        </p:txBody>
      </p:sp>
      <p:pic>
        <p:nvPicPr>
          <p:cNvPr id="522" name="Google Shape;522;p20"/>
          <p:cNvPicPr preferRelativeResize="0"/>
          <p:nvPr/>
        </p:nvPicPr>
        <p:blipFill rotWithShape="1">
          <a:blip r:embed="rId7">
            <a:alphaModFix/>
          </a:blip>
          <a:srcRect b="0" l="0" r="0" t="0"/>
          <a:stretch/>
        </p:blipFill>
        <p:spPr>
          <a:xfrm>
            <a:off x="5767700" y="2149733"/>
            <a:ext cx="6008700" cy="323034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21"/>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28" name="Google Shape;528;p21"/>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29" name="Google Shape;529;p21"/>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30" name="Google Shape;530;p21"/>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31" name="Google Shape;531;p21"/>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532" name="Google Shape;532;p21"/>
          <p:cNvSpPr txBox="1"/>
          <p:nvPr/>
        </p:nvSpPr>
        <p:spPr>
          <a:xfrm>
            <a:off x="2399719" y="778511"/>
            <a:ext cx="6617109" cy="4770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500"/>
              <a:buFont typeface="Arial"/>
              <a:buNone/>
            </a:pPr>
            <a:r>
              <a:rPr b="0" i="0" lang="en-US" sz="2500" u="none" cap="none" strike="noStrike">
                <a:solidFill>
                  <a:srgbClr val="FFFFFF"/>
                </a:solidFill>
                <a:latin typeface="Arial"/>
                <a:ea typeface="Arial"/>
                <a:cs typeface="Arial"/>
                <a:sym typeface="Arial"/>
              </a:rPr>
              <a:t>LBA Built Capacity (LBA-ECO Publications)</a:t>
            </a:r>
            <a:endParaRPr/>
          </a:p>
        </p:txBody>
      </p:sp>
      <p:pic>
        <p:nvPicPr>
          <p:cNvPr id="533" name="Google Shape;533;p21"/>
          <p:cNvPicPr preferRelativeResize="0"/>
          <p:nvPr/>
        </p:nvPicPr>
        <p:blipFill rotWithShape="1">
          <a:blip r:embed="rId7">
            <a:alphaModFix/>
          </a:blip>
          <a:srcRect b="0" l="0" r="0" t="0"/>
          <a:stretch/>
        </p:blipFill>
        <p:spPr>
          <a:xfrm>
            <a:off x="2169457" y="1345664"/>
            <a:ext cx="7077635" cy="483170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peeps2.jpg" id="538" name="Google Shape;538;p22"/>
          <p:cNvPicPr preferRelativeResize="0"/>
          <p:nvPr/>
        </p:nvPicPr>
        <p:blipFill rotWithShape="1">
          <a:blip r:embed="rId3">
            <a:alphaModFix/>
          </a:blip>
          <a:srcRect b="0" l="0" r="0" t="0"/>
          <a:stretch/>
        </p:blipFill>
        <p:spPr>
          <a:xfrm>
            <a:off x="9471777" y="4728371"/>
            <a:ext cx="1721467" cy="1479716"/>
          </a:xfrm>
          <a:prstGeom prst="rect">
            <a:avLst/>
          </a:prstGeom>
          <a:noFill/>
          <a:ln>
            <a:noFill/>
          </a:ln>
        </p:spPr>
      </p:pic>
      <p:pic>
        <p:nvPicPr>
          <p:cNvPr id="539" name="Google Shape;539;p22"/>
          <p:cNvPicPr preferRelativeResize="0"/>
          <p:nvPr/>
        </p:nvPicPr>
        <p:blipFill rotWithShape="1">
          <a:blip r:embed="rId4">
            <a:alphaModFix/>
          </a:blip>
          <a:srcRect b="0" l="0" r="0" t="0"/>
          <a:stretch/>
        </p:blipFill>
        <p:spPr>
          <a:xfrm>
            <a:off x="0" y="0"/>
            <a:ext cx="12191998" cy="587829"/>
          </a:xfrm>
          <a:prstGeom prst="rect">
            <a:avLst/>
          </a:prstGeom>
          <a:noFill/>
          <a:ln>
            <a:noFill/>
          </a:ln>
        </p:spPr>
      </p:pic>
      <p:pic>
        <p:nvPicPr>
          <p:cNvPr id="540" name="Google Shape;540;p22"/>
          <p:cNvPicPr preferRelativeResize="0"/>
          <p:nvPr/>
        </p:nvPicPr>
        <p:blipFill rotWithShape="1">
          <a:blip r:embed="rId5">
            <a:alphaModFix/>
          </a:blip>
          <a:srcRect b="0" l="0" r="0" t="0"/>
          <a:stretch/>
        </p:blipFill>
        <p:spPr>
          <a:xfrm>
            <a:off x="0" y="6382140"/>
            <a:ext cx="12191998" cy="475860"/>
          </a:xfrm>
          <a:prstGeom prst="rect">
            <a:avLst/>
          </a:prstGeom>
          <a:noFill/>
          <a:ln>
            <a:noFill/>
          </a:ln>
        </p:spPr>
      </p:pic>
      <p:sp>
        <p:nvSpPr>
          <p:cNvPr id="541" name="Google Shape;541;p22"/>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42" name="Google Shape;542;p22"/>
          <p:cNvPicPr preferRelativeResize="0"/>
          <p:nvPr/>
        </p:nvPicPr>
        <p:blipFill rotWithShape="1">
          <a:blip r:embed="rId6">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43" name="Google Shape;543;p22"/>
          <p:cNvPicPr preferRelativeResize="0"/>
          <p:nvPr/>
        </p:nvPicPr>
        <p:blipFill rotWithShape="1">
          <a:blip r:embed="rId7">
            <a:alphaModFix/>
          </a:blip>
          <a:srcRect b="0" l="0" r="0" t="0"/>
          <a:stretch/>
        </p:blipFill>
        <p:spPr>
          <a:xfrm>
            <a:off x="11197002" y="5972595"/>
            <a:ext cx="830108" cy="826808"/>
          </a:xfrm>
          <a:prstGeom prst="rect">
            <a:avLst/>
          </a:prstGeom>
          <a:noFill/>
          <a:ln>
            <a:noFill/>
          </a:ln>
        </p:spPr>
      </p:pic>
      <p:sp>
        <p:nvSpPr>
          <p:cNvPr id="544" name="Google Shape;544;p22"/>
          <p:cNvSpPr txBox="1"/>
          <p:nvPr/>
        </p:nvSpPr>
        <p:spPr>
          <a:xfrm>
            <a:off x="2028457" y="772023"/>
            <a:ext cx="6617109" cy="19082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500"/>
              <a:buFont typeface="Arial"/>
              <a:buNone/>
            </a:pPr>
            <a:r>
              <a:rPr b="0" i="0" lang="en-US" sz="2500" u="none" cap="none" strike="noStrike">
                <a:solidFill>
                  <a:srgbClr val="FFFFFF"/>
                </a:solidFill>
                <a:latin typeface="Arial"/>
                <a:ea typeface="Arial"/>
                <a:cs typeface="Arial"/>
                <a:sym typeface="Arial"/>
              </a:rPr>
              <a:t>LBA: a monumental effort and a large legacy</a:t>
            </a:r>
            <a:endParaRPr/>
          </a:p>
          <a:p>
            <a:pPr indent="-176213" lvl="0" marL="176213" marR="0" rtl="0" algn="l">
              <a:lnSpc>
                <a:spcPct val="100000"/>
              </a:lnSpc>
              <a:spcBef>
                <a:spcPts val="1200"/>
              </a:spcBef>
              <a:spcAft>
                <a:spcPts val="0"/>
              </a:spcAft>
              <a:buClr>
                <a:srgbClr val="FFFFFF"/>
              </a:buClr>
              <a:buSzPts val="2100"/>
              <a:buFont typeface="Arial"/>
              <a:buChar char="•"/>
            </a:pPr>
            <a:r>
              <a:rPr b="0" i="0" lang="en-US" sz="2100" u="none" cap="none" strike="noStrike">
                <a:solidFill>
                  <a:srgbClr val="FFFFFF"/>
                </a:solidFill>
                <a:latin typeface="Arial"/>
                <a:ea typeface="Arial"/>
                <a:cs typeface="Arial"/>
                <a:sym typeface="Arial"/>
              </a:rPr>
              <a:t>&gt;1000 students trained (&gt;500 PhD and MSc)</a:t>
            </a:r>
            <a:endParaRPr/>
          </a:p>
          <a:p>
            <a:pPr indent="-176213" lvl="0" marL="176213" marR="0" rtl="0" algn="l">
              <a:lnSpc>
                <a:spcPct val="100000"/>
              </a:lnSpc>
              <a:spcBef>
                <a:spcPts val="1200"/>
              </a:spcBef>
              <a:spcAft>
                <a:spcPts val="0"/>
              </a:spcAft>
              <a:buClr>
                <a:srgbClr val="FFFFFF"/>
              </a:buClr>
              <a:buSzPts val="2100"/>
              <a:buFont typeface="Arial"/>
              <a:buChar char="•"/>
            </a:pPr>
            <a:r>
              <a:rPr b="0" i="0" lang="en-US" sz="2100" u="none" cap="none" strike="noStrike">
                <a:solidFill>
                  <a:srgbClr val="FFFFFF"/>
                </a:solidFill>
                <a:latin typeface="Arial"/>
                <a:ea typeface="Arial"/>
                <a:cs typeface="Arial"/>
                <a:sym typeface="Arial"/>
              </a:rPr>
              <a:t>Nearly 2000 scientists</a:t>
            </a:r>
            <a:endParaRPr/>
          </a:p>
          <a:p>
            <a:pPr indent="-176213" lvl="0" marL="176213" marR="0" rtl="0" algn="l">
              <a:lnSpc>
                <a:spcPct val="100000"/>
              </a:lnSpc>
              <a:spcBef>
                <a:spcPts val="1200"/>
              </a:spcBef>
              <a:spcAft>
                <a:spcPts val="0"/>
              </a:spcAft>
              <a:buClr>
                <a:srgbClr val="FFFFFF"/>
              </a:buClr>
              <a:buSzPts val="2100"/>
              <a:buFont typeface="Arial"/>
              <a:buChar char="•"/>
            </a:pPr>
            <a:r>
              <a:rPr b="0" i="0" lang="en-US" sz="2100" u="none" cap="none" strike="noStrike">
                <a:solidFill>
                  <a:srgbClr val="FFFFFF"/>
                </a:solidFill>
                <a:latin typeface="Arial"/>
                <a:ea typeface="Arial"/>
                <a:cs typeface="Arial"/>
                <a:sym typeface="Arial"/>
              </a:rPr>
              <a:t>&gt;2000 scientific papers</a:t>
            </a:r>
            <a:endParaRPr/>
          </a:p>
        </p:txBody>
      </p:sp>
      <p:pic>
        <p:nvPicPr>
          <p:cNvPr id="545" name="Google Shape;545;p22"/>
          <p:cNvPicPr preferRelativeResize="0"/>
          <p:nvPr/>
        </p:nvPicPr>
        <p:blipFill rotWithShape="1">
          <a:blip r:embed="rId8">
            <a:alphaModFix/>
          </a:blip>
          <a:srcRect b="0" l="0" r="0" t="7399"/>
          <a:stretch/>
        </p:blipFill>
        <p:spPr>
          <a:xfrm>
            <a:off x="716717" y="2794433"/>
            <a:ext cx="1335307" cy="1846506"/>
          </a:xfrm>
          <a:prstGeom prst="rect">
            <a:avLst/>
          </a:prstGeom>
          <a:noFill/>
          <a:ln>
            <a:noFill/>
          </a:ln>
        </p:spPr>
      </p:pic>
      <p:pic>
        <p:nvPicPr>
          <p:cNvPr id="546" name="Google Shape;546;p22"/>
          <p:cNvPicPr preferRelativeResize="0"/>
          <p:nvPr/>
        </p:nvPicPr>
        <p:blipFill rotWithShape="1">
          <a:blip r:embed="rId9">
            <a:alphaModFix/>
          </a:blip>
          <a:srcRect b="3680" l="0" r="0" t="9695"/>
          <a:stretch/>
        </p:blipFill>
        <p:spPr>
          <a:xfrm>
            <a:off x="6342034" y="4728371"/>
            <a:ext cx="2925049" cy="1479716"/>
          </a:xfrm>
          <a:prstGeom prst="rect">
            <a:avLst/>
          </a:prstGeom>
          <a:noFill/>
          <a:ln>
            <a:noFill/>
          </a:ln>
        </p:spPr>
      </p:pic>
      <p:pic>
        <p:nvPicPr>
          <p:cNvPr id="547" name="Google Shape;547;p22"/>
          <p:cNvPicPr preferRelativeResize="0"/>
          <p:nvPr/>
        </p:nvPicPr>
        <p:blipFill rotWithShape="1">
          <a:blip r:embed="rId10">
            <a:alphaModFix/>
          </a:blip>
          <a:srcRect b="0" l="0" r="0" t="0"/>
          <a:stretch/>
        </p:blipFill>
        <p:spPr>
          <a:xfrm>
            <a:off x="5343559" y="2943747"/>
            <a:ext cx="2214369" cy="1660777"/>
          </a:xfrm>
          <a:prstGeom prst="rect">
            <a:avLst/>
          </a:prstGeom>
          <a:noFill/>
          <a:ln>
            <a:noFill/>
          </a:ln>
        </p:spPr>
      </p:pic>
      <p:pic>
        <p:nvPicPr>
          <p:cNvPr id="548" name="Google Shape;548;p22"/>
          <p:cNvPicPr preferRelativeResize="0"/>
          <p:nvPr/>
        </p:nvPicPr>
        <p:blipFill rotWithShape="1">
          <a:blip r:embed="rId11">
            <a:alphaModFix/>
          </a:blip>
          <a:srcRect b="0" l="0" r="0" t="0"/>
          <a:stretch/>
        </p:blipFill>
        <p:spPr>
          <a:xfrm>
            <a:off x="7662115" y="2650661"/>
            <a:ext cx="2620116" cy="1965087"/>
          </a:xfrm>
          <a:prstGeom prst="rect">
            <a:avLst/>
          </a:prstGeom>
          <a:noFill/>
          <a:ln>
            <a:noFill/>
          </a:ln>
        </p:spPr>
      </p:pic>
      <p:pic>
        <p:nvPicPr>
          <p:cNvPr descr="Flux Tower at Km67-1ud" id="549" name="Google Shape;549;p22"/>
          <p:cNvPicPr preferRelativeResize="0"/>
          <p:nvPr/>
        </p:nvPicPr>
        <p:blipFill rotWithShape="1">
          <a:blip r:embed="rId12">
            <a:alphaModFix/>
          </a:blip>
          <a:srcRect b="0" l="0" r="0" t="0"/>
          <a:stretch/>
        </p:blipFill>
        <p:spPr>
          <a:xfrm>
            <a:off x="10443900" y="710493"/>
            <a:ext cx="1517247" cy="1833028"/>
          </a:xfrm>
          <a:prstGeom prst="rect">
            <a:avLst/>
          </a:prstGeom>
          <a:noFill/>
          <a:ln>
            <a:noFill/>
          </a:ln>
        </p:spPr>
      </p:pic>
      <p:pic>
        <p:nvPicPr>
          <p:cNvPr descr="peeps1.jpg" id="550" name="Google Shape;550;p22"/>
          <p:cNvPicPr preferRelativeResize="0"/>
          <p:nvPr/>
        </p:nvPicPr>
        <p:blipFill rotWithShape="1">
          <a:blip r:embed="rId13">
            <a:alphaModFix/>
          </a:blip>
          <a:srcRect b="0" l="0" r="0" t="0"/>
          <a:stretch/>
        </p:blipFill>
        <p:spPr>
          <a:xfrm>
            <a:off x="1152117" y="4713556"/>
            <a:ext cx="2571556" cy="1473405"/>
          </a:xfrm>
          <a:prstGeom prst="rect">
            <a:avLst/>
          </a:prstGeom>
          <a:noFill/>
          <a:ln>
            <a:noFill/>
          </a:ln>
        </p:spPr>
      </p:pic>
      <p:pic>
        <p:nvPicPr>
          <p:cNvPr descr="peeps4.jpg" id="551" name="Google Shape;551;p22"/>
          <p:cNvPicPr preferRelativeResize="0"/>
          <p:nvPr/>
        </p:nvPicPr>
        <p:blipFill rotWithShape="1">
          <a:blip r:embed="rId14">
            <a:alphaModFix/>
          </a:blip>
          <a:srcRect b="0" l="0" r="0" t="0"/>
          <a:stretch/>
        </p:blipFill>
        <p:spPr>
          <a:xfrm>
            <a:off x="10431349" y="2617943"/>
            <a:ext cx="1517247" cy="2022996"/>
          </a:xfrm>
          <a:prstGeom prst="rect">
            <a:avLst/>
          </a:prstGeom>
          <a:noFill/>
          <a:ln>
            <a:noFill/>
          </a:ln>
        </p:spPr>
      </p:pic>
      <p:pic>
        <p:nvPicPr>
          <p:cNvPr descr="STMstudents.jpg" id="552" name="Google Shape;552;p22"/>
          <p:cNvPicPr preferRelativeResize="0"/>
          <p:nvPr/>
        </p:nvPicPr>
        <p:blipFill rotWithShape="1">
          <a:blip r:embed="rId15">
            <a:alphaModFix/>
          </a:blip>
          <a:srcRect b="0" l="0" r="0" t="0"/>
          <a:stretch/>
        </p:blipFill>
        <p:spPr>
          <a:xfrm>
            <a:off x="2329254" y="2970004"/>
            <a:ext cx="2841940" cy="1634520"/>
          </a:xfrm>
          <a:prstGeom prst="rect">
            <a:avLst/>
          </a:prstGeom>
          <a:noFill/>
          <a:ln>
            <a:noFill/>
          </a:ln>
        </p:spPr>
      </p:pic>
      <p:pic>
        <p:nvPicPr>
          <p:cNvPr descr="C:\Documents and Settings\Megan\Desktop\20_21jun00embassyvisit65.jpg" id="553" name="Google Shape;553;p22"/>
          <p:cNvPicPr preferRelativeResize="0"/>
          <p:nvPr/>
        </p:nvPicPr>
        <p:blipFill rotWithShape="1">
          <a:blip r:embed="rId16">
            <a:alphaModFix/>
          </a:blip>
          <a:srcRect b="0" l="0" r="0" t="0"/>
          <a:stretch/>
        </p:blipFill>
        <p:spPr>
          <a:xfrm>
            <a:off x="452196" y="828308"/>
            <a:ext cx="1335307" cy="1851930"/>
          </a:xfrm>
          <a:prstGeom prst="rect">
            <a:avLst/>
          </a:prstGeom>
          <a:noFill/>
          <a:ln>
            <a:noFill/>
          </a:ln>
        </p:spPr>
      </p:pic>
      <p:pic>
        <p:nvPicPr>
          <p:cNvPr descr="C:\Documents and Settings\Megan\Desktop\gc_instrument_2.jpg" id="554" name="Google Shape;554;p22"/>
          <p:cNvPicPr preferRelativeResize="0"/>
          <p:nvPr/>
        </p:nvPicPr>
        <p:blipFill rotWithShape="1">
          <a:blip r:embed="rId17">
            <a:alphaModFix/>
          </a:blip>
          <a:srcRect b="0" l="0" r="0" t="0"/>
          <a:stretch/>
        </p:blipFill>
        <p:spPr>
          <a:xfrm>
            <a:off x="3903412" y="4735877"/>
            <a:ext cx="2233928" cy="1479716"/>
          </a:xfrm>
          <a:prstGeom prst="rect">
            <a:avLst/>
          </a:prstGeom>
          <a:noFill/>
          <a:ln>
            <a:noFill/>
          </a:ln>
        </p:spPr>
      </p:pic>
      <p:pic>
        <p:nvPicPr>
          <p:cNvPr descr="C:\Documents and Settings\Megan\Desktop\instrument_in_the_tower_10.jpg" id="555" name="Google Shape;555;p22"/>
          <p:cNvPicPr preferRelativeResize="0"/>
          <p:nvPr/>
        </p:nvPicPr>
        <p:blipFill rotWithShape="1">
          <a:blip r:embed="rId18">
            <a:alphaModFix/>
          </a:blip>
          <a:srcRect b="0" l="0" r="0" t="0"/>
          <a:stretch/>
        </p:blipFill>
        <p:spPr>
          <a:xfrm>
            <a:off x="8251685" y="1132008"/>
            <a:ext cx="2030546" cy="1344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23"/>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61" name="Google Shape;561;p23"/>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62" name="Google Shape;562;p23"/>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chemeClr val="lt1"/>
                </a:solidFill>
                <a:latin typeface="Arial"/>
                <a:ea typeface="Arial"/>
                <a:cs typeface="Arial"/>
                <a:sym typeface="Arial"/>
              </a:rPr>
              <a:t>PANGEA - NASA Terrestrial Ecology Field Campaign Scoping Study</a:t>
            </a:r>
            <a:endParaRPr/>
          </a:p>
        </p:txBody>
      </p:sp>
      <p:pic>
        <p:nvPicPr>
          <p:cNvPr id="563" name="Google Shape;563;p23"/>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64" name="Google Shape;564;p23"/>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565" name="Google Shape;565;p2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4400">
                <a:solidFill>
                  <a:schemeClr val="lt1"/>
                </a:solidFill>
                <a:latin typeface="Arial"/>
                <a:ea typeface="Arial"/>
                <a:cs typeface="Arial"/>
                <a:sym typeface="Arial"/>
              </a:rPr>
              <a:t>Why we need to go beyond LBA</a:t>
            </a:r>
            <a:endParaRPr/>
          </a:p>
        </p:txBody>
      </p:sp>
      <p:sp>
        <p:nvSpPr>
          <p:cNvPr id="566" name="Google Shape;566;p2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lnSpcReduction="10000"/>
          </a:bodyPr>
          <a:lstStyle/>
          <a:p>
            <a:pPr indent="-457188" lvl="0" marL="609585" rtl="0" algn="l">
              <a:lnSpc>
                <a:spcPct val="115000"/>
              </a:lnSpc>
              <a:spcBef>
                <a:spcPts val="0"/>
              </a:spcBef>
              <a:spcAft>
                <a:spcPts val="0"/>
              </a:spcAft>
              <a:buClr>
                <a:schemeClr val="lt1"/>
              </a:buClr>
              <a:buSzPts val="1800"/>
              <a:buChar char="●"/>
            </a:pPr>
            <a:r>
              <a:rPr lang="en-US" sz="2400">
                <a:solidFill>
                  <a:schemeClr val="lt1"/>
                </a:solidFill>
                <a:latin typeface="Arial"/>
                <a:ea typeface="Arial"/>
                <a:cs typeface="Arial"/>
                <a:sym typeface="Arial"/>
              </a:rPr>
              <a:t>LBA started 25 years ago.  The world has changed.  The climate has changed.</a:t>
            </a:r>
            <a:endParaRPr/>
          </a:p>
          <a:p>
            <a:pPr indent="-342888" lvl="0" marL="609585" rtl="0" algn="l">
              <a:lnSpc>
                <a:spcPct val="115000"/>
              </a:lnSpc>
              <a:spcBef>
                <a:spcPts val="0"/>
              </a:spcBef>
              <a:spcAft>
                <a:spcPts val="0"/>
              </a:spcAft>
              <a:buClr>
                <a:schemeClr val="lt1"/>
              </a:buClr>
              <a:buSzPts val="1800"/>
              <a:buNone/>
            </a:pPr>
            <a:r>
              <a:t/>
            </a:r>
            <a:endParaRPr sz="2400">
              <a:solidFill>
                <a:schemeClr val="lt1"/>
              </a:solidFill>
              <a:latin typeface="Arial"/>
              <a:ea typeface="Arial"/>
              <a:cs typeface="Arial"/>
              <a:sym typeface="Arial"/>
            </a:endParaRPr>
          </a:p>
          <a:p>
            <a:pPr indent="-457188" lvl="0" marL="609585" rtl="0" algn="l">
              <a:lnSpc>
                <a:spcPct val="115000"/>
              </a:lnSpc>
              <a:spcBef>
                <a:spcPts val="0"/>
              </a:spcBef>
              <a:spcAft>
                <a:spcPts val="0"/>
              </a:spcAft>
              <a:buClr>
                <a:schemeClr val="lt1"/>
              </a:buClr>
              <a:buSzPts val="1800"/>
              <a:buChar char="●"/>
            </a:pPr>
            <a:r>
              <a:rPr lang="en-US" sz="2400">
                <a:solidFill>
                  <a:schemeClr val="lt1"/>
                </a:solidFill>
                <a:latin typeface="Arial"/>
                <a:ea typeface="Arial"/>
                <a:cs typeface="Arial"/>
                <a:sym typeface="Arial"/>
              </a:rPr>
              <a:t>Science and technology have advanced.</a:t>
            </a:r>
            <a:endParaRPr/>
          </a:p>
          <a:p>
            <a:pPr indent="-342888" lvl="0" marL="609585" rtl="0" algn="l">
              <a:lnSpc>
                <a:spcPct val="115000"/>
              </a:lnSpc>
              <a:spcBef>
                <a:spcPts val="0"/>
              </a:spcBef>
              <a:spcAft>
                <a:spcPts val="0"/>
              </a:spcAft>
              <a:buClr>
                <a:schemeClr val="lt1"/>
              </a:buClr>
              <a:buSzPts val="1800"/>
              <a:buNone/>
            </a:pPr>
            <a:r>
              <a:t/>
            </a:r>
            <a:endParaRPr sz="2400">
              <a:solidFill>
                <a:schemeClr val="lt1"/>
              </a:solidFill>
              <a:latin typeface="Arial"/>
              <a:ea typeface="Arial"/>
              <a:cs typeface="Arial"/>
              <a:sym typeface="Arial"/>
            </a:endParaRPr>
          </a:p>
          <a:p>
            <a:pPr indent="-457188" lvl="0" marL="609585" rtl="0" algn="l">
              <a:lnSpc>
                <a:spcPct val="115000"/>
              </a:lnSpc>
              <a:spcBef>
                <a:spcPts val="0"/>
              </a:spcBef>
              <a:spcAft>
                <a:spcPts val="0"/>
              </a:spcAft>
              <a:buClr>
                <a:schemeClr val="lt1"/>
              </a:buClr>
              <a:buSzPts val="1800"/>
              <a:buChar char="●"/>
            </a:pPr>
            <a:r>
              <a:rPr lang="en-US" sz="2400">
                <a:solidFill>
                  <a:schemeClr val="lt1"/>
                </a:solidFill>
                <a:latin typeface="Arial"/>
                <a:ea typeface="Arial"/>
                <a:cs typeface="Arial"/>
                <a:sym typeface="Arial"/>
              </a:rPr>
              <a:t>We are in a data rich era for satellite observation.  By contrast, NASA Terra (ASTER, CERES, MISR, MODIS, MOPPIT) launched in 1999, one year after LBA began.</a:t>
            </a:r>
            <a:endParaRPr/>
          </a:p>
          <a:p>
            <a:pPr indent="-342888" lvl="0" marL="609585" rtl="0" algn="l">
              <a:lnSpc>
                <a:spcPct val="115000"/>
              </a:lnSpc>
              <a:spcBef>
                <a:spcPts val="0"/>
              </a:spcBef>
              <a:spcAft>
                <a:spcPts val="0"/>
              </a:spcAft>
              <a:buClr>
                <a:schemeClr val="lt1"/>
              </a:buClr>
              <a:buSzPts val="1800"/>
              <a:buNone/>
            </a:pPr>
            <a:r>
              <a:t/>
            </a:r>
            <a:endParaRPr sz="2400">
              <a:solidFill>
                <a:schemeClr val="lt1"/>
              </a:solidFill>
              <a:latin typeface="Arial"/>
              <a:ea typeface="Arial"/>
              <a:cs typeface="Arial"/>
              <a:sym typeface="Arial"/>
            </a:endParaRPr>
          </a:p>
          <a:p>
            <a:pPr indent="-457188" lvl="0" marL="609585" rtl="0" algn="l">
              <a:lnSpc>
                <a:spcPct val="115000"/>
              </a:lnSpc>
              <a:spcBef>
                <a:spcPts val="0"/>
              </a:spcBef>
              <a:spcAft>
                <a:spcPts val="0"/>
              </a:spcAft>
              <a:buClr>
                <a:schemeClr val="lt1"/>
              </a:buClr>
              <a:buSzPts val="1800"/>
              <a:buChar char="●"/>
            </a:pPr>
            <a:r>
              <a:rPr lang="en-US" sz="2400">
                <a:solidFill>
                  <a:schemeClr val="lt1"/>
                </a:solidFill>
                <a:latin typeface="Arial"/>
                <a:ea typeface="Arial"/>
                <a:cs typeface="Arial"/>
                <a:sym typeface="Arial"/>
              </a:rPr>
              <a:t>When we started LBA, we asked how are tropical forests changing.  We now ask whether tropical forests will survive the changes.</a:t>
            </a:r>
            <a:endParaRPr/>
          </a:p>
          <a:p>
            <a:pPr indent="-342888" lvl="0" marL="609585" rtl="0" algn="l">
              <a:lnSpc>
                <a:spcPct val="115000"/>
              </a:lnSpc>
              <a:spcBef>
                <a:spcPts val="0"/>
              </a:spcBef>
              <a:spcAft>
                <a:spcPts val="0"/>
              </a:spcAft>
              <a:buClr>
                <a:schemeClr val="lt1"/>
              </a:buClr>
              <a:buSzPts val="1800"/>
              <a:buNone/>
            </a:pPr>
            <a:r>
              <a:t/>
            </a:r>
            <a:endParaRPr sz="2400">
              <a:solidFill>
                <a:schemeClr val="lt1"/>
              </a:solidFill>
              <a:latin typeface="Arial"/>
              <a:ea typeface="Arial"/>
              <a:cs typeface="Arial"/>
              <a:sym typeface="Arial"/>
            </a:endParaRPr>
          </a:p>
          <a:p>
            <a:pPr indent="-457188" lvl="0" marL="609585" rtl="0" algn="l">
              <a:lnSpc>
                <a:spcPct val="115000"/>
              </a:lnSpc>
              <a:spcBef>
                <a:spcPts val="0"/>
              </a:spcBef>
              <a:spcAft>
                <a:spcPts val="0"/>
              </a:spcAft>
              <a:buClr>
                <a:schemeClr val="lt1"/>
              </a:buClr>
              <a:buSzPts val="1800"/>
              <a:buChar char="●"/>
            </a:pPr>
            <a:r>
              <a:rPr lang="en-US" sz="2400">
                <a:solidFill>
                  <a:schemeClr val="lt1"/>
                </a:solidFill>
                <a:latin typeface="Arial"/>
                <a:ea typeface="Arial"/>
                <a:cs typeface="Arial"/>
                <a:sym typeface="Arial"/>
              </a:rPr>
              <a:t>We need a PAN-tropical campaign 🡪 PANGEA</a:t>
            </a:r>
            <a:endParaRPr b="1" sz="2400">
              <a:solidFill>
                <a:schemeClr val="lt1"/>
              </a:solidFill>
              <a:latin typeface="Arial"/>
              <a:ea typeface="Arial"/>
              <a:cs typeface="Arial"/>
              <a:sym typeface="Arial"/>
            </a:endParaRPr>
          </a:p>
          <a:p>
            <a:pPr indent="-342888" lvl="0" marL="609585" rtl="0" algn="l">
              <a:lnSpc>
                <a:spcPct val="115000"/>
              </a:lnSpc>
              <a:spcBef>
                <a:spcPts val="0"/>
              </a:spcBef>
              <a:spcAft>
                <a:spcPts val="0"/>
              </a:spcAft>
              <a:buSzPts val="1800"/>
              <a:buNone/>
            </a:pPr>
            <a:r>
              <a:t/>
            </a:r>
            <a:endParaRPr>
              <a:solidFill>
                <a:schemeClr val="lt1"/>
              </a:solidFill>
              <a:latin typeface="Arial"/>
              <a:ea typeface="Arial"/>
              <a:cs typeface="Arial"/>
              <a:sym typeface="Arial"/>
            </a:endParaRPr>
          </a:p>
          <a:p>
            <a:pPr indent="-342888" lvl="0" marL="609585" rtl="0" algn="l">
              <a:lnSpc>
                <a:spcPct val="115000"/>
              </a:lnSpc>
              <a:spcBef>
                <a:spcPts val="0"/>
              </a:spcBef>
              <a:spcAft>
                <a:spcPts val="0"/>
              </a:spcAft>
              <a:buSzPts val="1800"/>
              <a:buNone/>
            </a:pPr>
            <a:r>
              <a:t/>
            </a:r>
            <a:endParaRPr>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24"/>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72" name="Google Shape;572;p24"/>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73" name="Google Shape;573;p24"/>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74" name="Google Shape;574;p24"/>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75" name="Google Shape;575;p24"/>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pic>
        <p:nvPicPr>
          <p:cNvPr id="576" name="Google Shape;576;p24"/>
          <p:cNvPicPr preferRelativeResize="0"/>
          <p:nvPr/>
        </p:nvPicPr>
        <p:blipFill rotWithShape="1">
          <a:blip r:embed="rId7">
            <a:alphaModFix/>
          </a:blip>
          <a:srcRect b="0" l="0" r="0" t="0"/>
          <a:stretch/>
        </p:blipFill>
        <p:spPr>
          <a:xfrm>
            <a:off x="101197" y="1456085"/>
            <a:ext cx="12002476" cy="4125996"/>
          </a:xfrm>
          <a:prstGeom prst="rect">
            <a:avLst/>
          </a:prstGeom>
          <a:noFill/>
          <a:ln>
            <a:noFill/>
          </a:ln>
        </p:spPr>
      </p:pic>
      <p:sp>
        <p:nvSpPr>
          <p:cNvPr id="577" name="Google Shape;577;p24"/>
          <p:cNvSpPr txBox="1"/>
          <p:nvPr/>
        </p:nvSpPr>
        <p:spPr>
          <a:xfrm>
            <a:off x="101197" y="5624775"/>
            <a:ext cx="3652657"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Liu et al. &amp; Eldering et al. 2017 </a:t>
            </a:r>
            <a:r>
              <a:rPr b="0" i="1" lang="en-US" sz="1100" u="none" cap="none" strike="noStrike">
                <a:solidFill>
                  <a:srgbClr val="FFFFFF"/>
                </a:solidFill>
                <a:latin typeface="Calibri"/>
                <a:ea typeface="Calibri"/>
                <a:cs typeface="Calibri"/>
                <a:sym typeface="Calibri"/>
              </a:rPr>
              <a:t>Science</a:t>
            </a:r>
            <a:endParaRPr/>
          </a:p>
        </p:txBody>
      </p:sp>
      <p:sp>
        <p:nvSpPr>
          <p:cNvPr id="578" name="Google Shape;578;p24"/>
          <p:cNvSpPr txBox="1"/>
          <p:nvPr/>
        </p:nvSpPr>
        <p:spPr>
          <a:xfrm>
            <a:off x="2977374" y="5559735"/>
            <a:ext cx="2002589"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Drier land surface 🡪 Less plant growth 🡪 More CO</a:t>
            </a:r>
            <a:r>
              <a:rPr b="0" baseline="-25000" i="0" lang="en-US" sz="1600" u="none" cap="none" strike="noStrike">
                <a:solidFill>
                  <a:srgbClr val="FFFFFF"/>
                </a:solidFill>
                <a:latin typeface="Calibri"/>
                <a:ea typeface="Calibri"/>
                <a:cs typeface="Calibri"/>
                <a:sym typeface="Calibri"/>
              </a:rPr>
              <a:t>2</a:t>
            </a:r>
            <a:endParaRPr b="0" baseline="-25000" i="0" sz="1600" u="none" cap="none" strike="noStrike">
              <a:solidFill>
                <a:srgbClr val="FFFFFF"/>
              </a:solidFill>
              <a:latin typeface="Calibri"/>
              <a:ea typeface="Calibri"/>
              <a:cs typeface="Calibri"/>
              <a:sym typeface="Calibri"/>
            </a:endParaRPr>
          </a:p>
        </p:txBody>
      </p:sp>
      <p:sp>
        <p:nvSpPr>
          <p:cNvPr id="579" name="Google Shape;579;p24"/>
          <p:cNvSpPr/>
          <p:nvPr/>
        </p:nvSpPr>
        <p:spPr>
          <a:xfrm>
            <a:off x="2833777" y="1923333"/>
            <a:ext cx="2300931" cy="3413074"/>
          </a:xfrm>
          <a:prstGeom prst="rect">
            <a:avLst/>
          </a:prstGeom>
          <a:noFill/>
          <a:ln cap="flat" cmpd="sng" w="381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0" name="Google Shape;580;p24"/>
          <p:cNvSpPr txBox="1"/>
          <p:nvPr>
            <p:ph type="title"/>
          </p:nvPr>
        </p:nvSpPr>
        <p:spPr>
          <a:xfrm>
            <a:off x="838200" y="540079"/>
            <a:ext cx="10515600" cy="1325563"/>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US">
                <a:solidFill>
                  <a:schemeClr val="lt1"/>
                </a:solidFill>
                <a:latin typeface="Arial"/>
                <a:ea typeface="Arial"/>
                <a:cs typeface="Arial"/>
                <a:sym typeface="Arial"/>
              </a:rPr>
              <a:t>Pan-tropical C source following 2015 El Niño</a:t>
            </a:r>
            <a:br>
              <a:rPr lang="en-US" sz="3600">
                <a:solidFill>
                  <a:schemeClr val="lt1"/>
                </a:solidFill>
              </a:rPr>
            </a:br>
            <a:r>
              <a:rPr lang="en-US" sz="2400">
                <a:solidFill>
                  <a:schemeClr val="lt1"/>
                </a:solidFill>
                <a:latin typeface="Arial"/>
                <a:ea typeface="Arial"/>
                <a:cs typeface="Arial"/>
                <a:sym typeface="Arial"/>
              </a:rPr>
              <a:t>Distinct regional pathways resulted in net C emissions across tropics</a:t>
            </a:r>
            <a:endParaRPr/>
          </a:p>
        </p:txBody>
      </p:sp>
      <p:sp>
        <p:nvSpPr>
          <p:cNvPr id="581" name="Google Shape;581;p24"/>
          <p:cNvSpPr txBox="1"/>
          <p:nvPr/>
        </p:nvSpPr>
        <p:spPr>
          <a:xfrm>
            <a:off x="5657806" y="5558414"/>
            <a:ext cx="235652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Higher temperatures 🡪 Increased respiration 🡪 More CO</a:t>
            </a:r>
            <a:r>
              <a:rPr b="0" baseline="-25000" i="0" lang="en-US" sz="1600" u="none" cap="none" strike="noStrike">
                <a:solidFill>
                  <a:srgbClr val="FFFFFF"/>
                </a:solidFill>
                <a:latin typeface="Calibri"/>
                <a:ea typeface="Calibri"/>
                <a:cs typeface="Calibri"/>
                <a:sym typeface="Calibri"/>
              </a:rPr>
              <a:t>2</a:t>
            </a:r>
            <a:endParaRPr b="0" baseline="-25000" i="0" sz="1600" u="none" cap="none" strike="noStrike">
              <a:solidFill>
                <a:srgbClr val="FFFFFF"/>
              </a:solidFill>
              <a:latin typeface="Calibri"/>
              <a:ea typeface="Calibri"/>
              <a:cs typeface="Calibri"/>
              <a:sym typeface="Calibri"/>
            </a:endParaRPr>
          </a:p>
        </p:txBody>
      </p:sp>
      <p:sp>
        <p:nvSpPr>
          <p:cNvPr id="582" name="Google Shape;582;p24"/>
          <p:cNvSpPr/>
          <p:nvPr/>
        </p:nvSpPr>
        <p:spPr>
          <a:xfrm>
            <a:off x="5384225" y="1917021"/>
            <a:ext cx="2732833" cy="3413074"/>
          </a:xfrm>
          <a:prstGeom prst="rect">
            <a:avLst/>
          </a:prstGeom>
          <a:noFill/>
          <a:ln cap="flat" cmpd="sng" w="381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3" name="Google Shape;583;p24"/>
          <p:cNvSpPr txBox="1"/>
          <p:nvPr/>
        </p:nvSpPr>
        <p:spPr>
          <a:xfrm>
            <a:off x="8989256" y="5558413"/>
            <a:ext cx="202574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Hotter and drier 🡪 More fire 🡪 </a:t>
            </a:r>
            <a:endParaRPr/>
          </a:p>
          <a:p>
            <a:pPr indent="0" lvl="0" marL="0" marR="0" rtl="0" algn="l">
              <a:lnSpc>
                <a:spcPct val="100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More CO</a:t>
            </a:r>
            <a:r>
              <a:rPr b="0" baseline="-25000" i="0" lang="en-US" sz="1600" u="none" cap="none" strike="noStrike">
                <a:solidFill>
                  <a:srgbClr val="FFFFFF"/>
                </a:solidFill>
                <a:latin typeface="Calibri"/>
                <a:ea typeface="Calibri"/>
                <a:cs typeface="Calibri"/>
                <a:sym typeface="Calibri"/>
              </a:rPr>
              <a:t>2</a:t>
            </a:r>
            <a:endParaRPr b="0" baseline="-25000" i="0" sz="1600" u="none" cap="none" strike="noStrike">
              <a:solidFill>
                <a:srgbClr val="FFFFFF"/>
              </a:solidFill>
              <a:latin typeface="Calibri"/>
              <a:ea typeface="Calibri"/>
              <a:cs typeface="Calibri"/>
              <a:sym typeface="Calibri"/>
            </a:endParaRPr>
          </a:p>
        </p:txBody>
      </p:sp>
      <p:sp>
        <p:nvSpPr>
          <p:cNvPr id="584" name="Google Shape;584;p24"/>
          <p:cNvSpPr/>
          <p:nvPr/>
        </p:nvSpPr>
        <p:spPr>
          <a:xfrm>
            <a:off x="8843336" y="1917021"/>
            <a:ext cx="2171667" cy="3413074"/>
          </a:xfrm>
          <a:prstGeom prst="rect">
            <a:avLst/>
          </a:prstGeom>
          <a:noFill/>
          <a:ln cap="flat" cmpd="sng" w="381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25"/>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590" name="Google Shape;590;p25"/>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591" name="Google Shape;591;p25"/>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592" name="Google Shape;592;p25"/>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593" name="Google Shape;593;p25"/>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pic>
        <p:nvPicPr>
          <p:cNvPr descr="A map of the world&#10;&#10;Description automatically generated" id="594" name="Google Shape;594;p25"/>
          <p:cNvPicPr preferRelativeResize="0"/>
          <p:nvPr/>
        </p:nvPicPr>
        <p:blipFill rotWithShape="1">
          <a:blip r:embed="rId7">
            <a:alphaModFix/>
          </a:blip>
          <a:srcRect b="0" l="0" r="0" t="0"/>
          <a:stretch/>
        </p:blipFill>
        <p:spPr>
          <a:xfrm>
            <a:off x="1577503" y="1555048"/>
            <a:ext cx="9036992" cy="4709778"/>
          </a:xfrm>
          <a:prstGeom prst="rect">
            <a:avLst/>
          </a:prstGeom>
          <a:noFill/>
          <a:ln>
            <a:noFill/>
          </a:ln>
        </p:spPr>
      </p:pic>
      <p:sp>
        <p:nvSpPr>
          <p:cNvPr id="595" name="Google Shape;595;p25"/>
          <p:cNvSpPr txBox="1"/>
          <p:nvPr/>
        </p:nvSpPr>
        <p:spPr>
          <a:xfrm>
            <a:off x="283399" y="662251"/>
            <a:ext cx="116252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chemeClr val="dk1"/>
              </a:buClr>
              <a:buSzPts val="990"/>
              <a:buFont typeface="Arial"/>
              <a:buNone/>
            </a:pPr>
            <a:r>
              <a:rPr b="0" i="0" lang="en-US" sz="4293" u="none" cap="none" strike="noStrike">
                <a:solidFill>
                  <a:schemeClr val="lt1"/>
                </a:solidFill>
                <a:latin typeface="Arial"/>
                <a:ea typeface="Arial"/>
                <a:cs typeface="Arial"/>
                <a:sym typeface="Arial"/>
              </a:rPr>
              <a:t>Leveraging existing airborne campaigns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p26"/>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601" name="Google Shape;601;p26"/>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602" name="Google Shape;602;p26"/>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603" name="Google Shape;603;p26"/>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604" name="Google Shape;604;p26"/>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605" name="Google Shape;605;p26"/>
          <p:cNvSpPr txBox="1"/>
          <p:nvPr>
            <p:ph type="title"/>
          </p:nvPr>
        </p:nvSpPr>
        <p:spPr>
          <a:xfrm>
            <a:off x="1457370" y="727567"/>
            <a:ext cx="7308753" cy="7636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990"/>
              <a:buNone/>
            </a:pPr>
            <a:r>
              <a:rPr lang="en-US" sz="4400">
                <a:solidFill>
                  <a:schemeClr val="lt1"/>
                </a:solidFill>
                <a:latin typeface="Arial"/>
                <a:ea typeface="Arial"/>
                <a:cs typeface="Arial"/>
                <a:sym typeface="Arial"/>
              </a:rPr>
              <a:t>Overarching Questions</a:t>
            </a:r>
            <a:endParaRPr sz="4400">
              <a:solidFill>
                <a:schemeClr val="lt1"/>
              </a:solidFill>
              <a:latin typeface="Arial"/>
              <a:ea typeface="Arial"/>
              <a:cs typeface="Arial"/>
              <a:sym typeface="Arial"/>
            </a:endParaRPr>
          </a:p>
        </p:txBody>
      </p:sp>
      <p:sp>
        <p:nvSpPr>
          <p:cNvPr id="606" name="Google Shape;606;p26"/>
          <p:cNvSpPr txBox="1"/>
          <p:nvPr>
            <p:ph idx="1" type="body"/>
          </p:nvPr>
        </p:nvSpPr>
        <p:spPr>
          <a:xfrm>
            <a:off x="1231641" y="1797827"/>
            <a:ext cx="7760212" cy="4555200"/>
          </a:xfrm>
          <a:prstGeom prst="rect">
            <a:avLst/>
          </a:prstGeom>
          <a:noFill/>
          <a:ln>
            <a:noFill/>
          </a:ln>
        </p:spPr>
        <p:txBody>
          <a:bodyPr anchorCtr="0" anchor="t" bIns="121900" lIns="121900" spcFirstLastPara="1" rIns="121900" wrap="square" tIns="121900">
            <a:normAutofit/>
          </a:bodyPr>
          <a:lstStyle/>
          <a:p>
            <a:pPr indent="-440255" lvl="0" marL="609585" rtl="0" algn="l">
              <a:lnSpc>
                <a:spcPct val="95000"/>
              </a:lnSpc>
              <a:spcBef>
                <a:spcPts val="0"/>
              </a:spcBef>
              <a:spcAft>
                <a:spcPts val="0"/>
              </a:spcAft>
              <a:buClr>
                <a:schemeClr val="lt1"/>
              </a:buClr>
              <a:buSzPts val="1600"/>
              <a:buFont typeface="Avenir"/>
              <a:buAutoNum type="arabicPeriod"/>
            </a:pPr>
            <a:r>
              <a:rPr lang="en-US" sz="2400">
                <a:solidFill>
                  <a:schemeClr val="lt1"/>
                </a:solidFill>
                <a:latin typeface="Arial"/>
                <a:ea typeface="Arial"/>
                <a:cs typeface="Arial"/>
                <a:sym typeface="Arial"/>
              </a:rPr>
              <a:t>What are the similarities and differences within and between each tropical regions?</a:t>
            </a:r>
            <a:endParaRPr/>
          </a:p>
          <a:p>
            <a:pPr indent="-338655" lvl="0" marL="609585" rtl="0" algn="l">
              <a:lnSpc>
                <a:spcPct val="95000"/>
              </a:lnSpc>
              <a:spcBef>
                <a:spcPts val="0"/>
              </a:spcBef>
              <a:spcAft>
                <a:spcPts val="0"/>
              </a:spcAft>
              <a:buClr>
                <a:schemeClr val="lt1"/>
              </a:buClr>
              <a:buSzPts val="1600"/>
              <a:buFont typeface="Avenir"/>
              <a:buNone/>
            </a:pPr>
            <a:r>
              <a:t/>
            </a:r>
            <a:endParaRPr sz="2400">
              <a:solidFill>
                <a:schemeClr val="lt1"/>
              </a:solidFill>
              <a:latin typeface="Arial"/>
              <a:ea typeface="Arial"/>
              <a:cs typeface="Arial"/>
              <a:sym typeface="Arial"/>
            </a:endParaRPr>
          </a:p>
          <a:p>
            <a:pPr indent="-338655" lvl="0" marL="609585" rtl="0" algn="l">
              <a:lnSpc>
                <a:spcPct val="95000"/>
              </a:lnSpc>
              <a:spcBef>
                <a:spcPts val="0"/>
              </a:spcBef>
              <a:spcAft>
                <a:spcPts val="0"/>
              </a:spcAft>
              <a:buClr>
                <a:schemeClr val="lt1"/>
              </a:buClr>
              <a:buSzPts val="1600"/>
              <a:buFont typeface="Avenir"/>
              <a:buNone/>
            </a:pPr>
            <a:r>
              <a:t/>
            </a:r>
            <a:endParaRPr sz="2400">
              <a:solidFill>
                <a:schemeClr val="lt1"/>
              </a:solidFill>
              <a:latin typeface="Arial"/>
              <a:ea typeface="Arial"/>
              <a:cs typeface="Arial"/>
              <a:sym typeface="Arial"/>
            </a:endParaRPr>
          </a:p>
          <a:p>
            <a:pPr indent="-440255" lvl="0" marL="609585" rtl="0" algn="l">
              <a:lnSpc>
                <a:spcPct val="95000"/>
              </a:lnSpc>
              <a:spcBef>
                <a:spcPts val="0"/>
              </a:spcBef>
              <a:spcAft>
                <a:spcPts val="0"/>
              </a:spcAft>
              <a:buClr>
                <a:schemeClr val="lt1"/>
              </a:buClr>
              <a:buSzPts val="1600"/>
              <a:buFont typeface="Avenir"/>
              <a:buAutoNum type="arabicPeriod"/>
            </a:pPr>
            <a:r>
              <a:rPr lang="en-US" sz="2400">
                <a:solidFill>
                  <a:schemeClr val="lt1"/>
                </a:solidFill>
                <a:latin typeface="Arial"/>
                <a:ea typeface="Arial"/>
                <a:cs typeface="Arial"/>
                <a:sym typeface="Arial"/>
              </a:rPr>
              <a:t>How are the vulnerability and resilience of tropical forest ecosystems changing with global change?</a:t>
            </a:r>
            <a:endParaRPr/>
          </a:p>
          <a:p>
            <a:pPr indent="-338655" lvl="0" marL="609585" rtl="0" algn="l">
              <a:lnSpc>
                <a:spcPct val="95000"/>
              </a:lnSpc>
              <a:spcBef>
                <a:spcPts val="0"/>
              </a:spcBef>
              <a:spcAft>
                <a:spcPts val="0"/>
              </a:spcAft>
              <a:buClr>
                <a:schemeClr val="lt1"/>
              </a:buClr>
              <a:buSzPts val="1600"/>
              <a:buFont typeface="Avenir"/>
              <a:buNone/>
            </a:pPr>
            <a:r>
              <a:t/>
            </a:r>
            <a:endParaRPr sz="2400">
              <a:solidFill>
                <a:schemeClr val="lt1"/>
              </a:solidFill>
              <a:latin typeface="Arial"/>
              <a:ea typeface="Arial"/>
              <a:cs typeface="Arial"/>
              <a:sym typeface="Arial"/>
            </a:endParaRPr>
          </a:p>
          <a:p>
            <a:pPr indent="-338655" lvl="0" marL="609585" rtl="0" algn="l">
              <a:lnSpc>
                <a:spcPct val="95000"/>
              </a:lnSpc>
              <a:spcBef>
                <a:spcPts val="0"/>
              </a:spcBef>
              <a:spcAft>
                <a:spcPts val="0"/>
              </a:spcAft>
              <a:buClr>
                <a:schemeClr val="lt1"/>
              </a:buClr>
              <a:buSzPts val="1600"/>
              <a:buFont typeface="Avenir"/>
              <a:buNone/>
            </a:pPr>
            <a:r>
              <a:t/>
            </a:r>
            <a:endParaRPr sz="2400">
              <a:solidFill>
                <a:schemeClr val="lt1"/>
              </a:solidFill>
              <a:latin typeface="Arial"/>
              <a:ea typeface="Arial"/>
              <a:cs typeface="Arial"/>
              <a:sym typeface="Arial"/>
            </a:endParaRPr>
          </a:p>
          <a:p>
            <a:pPr indent="-440255" lvl="0" marL="609585" rtl="0" algn="l">
              <a:lnSpc>
                <a:spcPct val="95000"/>
              </a:lnSpc>
              <a:spcBef>
                <a:spcPts val="0"/>
              </a:spcBef>
              <a:spcAft>
                <a:spcPts val="0"/>
              </a:spcAft>
              <a:buClr>
                <a:schemeClr val="lt1"/>
              </a:buClr>
              <a:buSzPts val="1600"/>
              <a:buFont typeface="Avenir"/>
              <a:buAutoNum type="arabicPeriod"/>
            </a:pPr>
            <a:r>
              <a:rPr lang="en-US" sz="2400">
                <a:solidFill>
                  <a:schemeClr val="lt1"/>
                </a:solidFill>
                <a:latin typeface="Arial"/>
                <a:ea typeface="Arial"/>
                <a:cs typeface="Arial"/>
                <a:sym typeface="Arial"/>
              </a:rPr>
              <a:t>How can this information be used to guide decision making for climate adaptation &amp; mitigation and biodiversity conservation? </a:t>
            </a:r>
            <a:endParaRPr/>
          </a:p>
        </p:txBody>
      </p:sp>
      <p:pic>
        <p:nvPicPr>
          <p:cNvPr id="607" name="Google Shape;607;p26"/>
          <p:cNvPicPr preferRelativeResize="0"/>
          <p:nvPr/>
        </p:nvPicPr>
        <p:blipFill rotWithShape="1">
          <a:blip r:embed="rId7">
            <a:alphaModFix/>
          </a:blip>
          <a:srcRect b="0" l="0" r="0" t="0"/>
          <a:stretch/>
        </p:blipFill>
        <p:spPr>
          <a:xfrm>
            <a:off x="9188074" y="2686265"/>
            <a:ext cx="1772285" cy="1761436"/>
          </a:xfrm>
          <a:prstGeom prst="rect">
            <a:avLst/>
          </a:prstGeom>
          <a:noFill/>
          <a:ln>
            <a:noFill/>
          </a:ln>
        </p:spPr>
      </p:pic>
      <p:pic>
        <p:nvPicPr>
          <p:cNvPr id="608" name="Google Shape;608;p26"/>
          <p:cNvPicPr preferRelativeResize="0"/>
          <p:nvPr/>
        </p:nvPicPr>
        <p:blipFill rotWithShape="1">
          <a:blip r:embed="rId8">
            <a:alphaModFix/>
          </a:blip>
          <a:srcRect b="0" l="0" r="0" t="0"/>
          <a:stretch/>
        </p:blipFill>
        <p:spPr>
          <a:xfrm>
            <a:off x="9235280" y="850407"/>
            <a:ext cx="1772285" cy="1761436"/>
          </a:xfrm>
          <a:prstGeom prst="rect">
            <a:avLst/>
          </a:prstGeom>
          <a:noFill/>
          <a:ln>
            <a:noFill/>
          </a:ln>
        </p:spPr>
      </p:pic>
      <p:pic>
        <p:nvPicPr>
          <p:cNvPr descr="https://lh7-us.googleusercontent.com/epjiJU20dwtUMKqYujnJSt0Kw8U46KHbZ9aZcMwh-Ez5zg7fnXXJoTrbMOBmIBq-2cnjQotJwO2ZX4I43VdEUTmR4jPDm4unvNJPVujBE2ESjbpCDvgH0xyktdAyIu9aO6pViYVkA2P10B8=s2048" id="609" name="Google Shape;609;p26"/>
          <p:cNvPicPr preferRelativeResize="0"/>
          <p:nvPr/>
        </p:nvPicPr>
        <p:blipFill rotWithShape="1">
          <a:blip r:embed="rId9">
            <a:alphaModFix/>
          </a:blip>
          <a:srcRect b="0" l="0" r="0" t="0"/>
          <a:stretch/>
        </p:blipFill>
        <p:spPr>
          <a:xfrm>
            <a:off x="9463687" y="4646933"/>
            <a:ext cx="1836128" cy="163059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pic>
        <p:nvPicPr>
          <p:cNvPr id="614" name="Google Shape;614;p27"/>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615" name="Google Shape;615;p27"/>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616" name="Google Shape;616;p27"/>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617" name="Google Shape;617;p27"/>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618" name="Google Shape;618;p27"/>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619" name="Google Shape;619;p27"/>
          <p:cNvSpPr txBox="1"/>
          <p:nvPr>
            <p:ph type="title"/>
          </p:nvPr>
        </p:nvSpPr>
        <p:spPr>
          <a:xfrm>
            <a:off x="533921" y="747768"/>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4400">
                <a:solidFill>
                  <a:schemeClr val="lt1"/>
                </a:solidFill>
                <a:latin typeface="Arial"/>
                <a:ea typeface="Arial"/>
                <a:cs typeface="Arial"/>
                <a:sym typeface="Arial"/>
              </a:rPr>
              <a:t>Science Themes</a:t>
            </a:r>
            <a:endParaRPr sz="4400">
              <a:solidFill>
                <a:schemeClr val="lt1"/>
              </a:solidFill>
              <a:latin typeface="Arial"/>
              <a:ea typeface="Arial"/>
              <a:cs typeface="Arial"/>
              <a:sym typeface="Arial"/>
            </a:endParaRPr>
          </a:p>
        </p:txBody>
      </p:sp>
      <p:sp>
        <p:nvSpPr>
          <p:cNvPr id="620" name="Google Shape;620;p27"/>
          <p:cNvSpPr txBox="1"/>
          <p:nvPr>
            <p:ph idx="1" type="body"/>
          </p:nvPr>
        </p:nvSpPr>
        <p:spPr>
          <a:xfrm>
            <a:off x="1590861" y="1128815"/>
            <a:ext cx="9010275" cy="5382400"/>
          </a:xfrm>
          <a:prstGeom prst="rect">
            <a:avLst/>
          </a:prstGeom>
          <a:noFill/>
          <a:ln>
            <a:noFill/>
          </a:ln>
        </p:spPr>
        <p:txBody>
          <a:bodyPr anchorCtr="0" anchor="ctr" bIns="121900" lIns="121900" spcFirstLastPara="1" rIns="121900" wrap="square" tIns="121900">
            <a:noAutofit/>
          </a:bodyPr>
          <a:lstStyle/>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Biogeochemical cycles &amp; carbon dynamics</a:t>
            </a:r>
            <a:endParaRPr sz="2667">
              <a:solidFill>
                <a:schemeClr val="lt1"/>
              </a:solidFill>
              <a:latin typeface="Arial"/>
              <a:ea typeface="Arial"/>
              <a:cs typeface="Arial"/>
              <a:sym typeface="Arial"/>
            </a:endParaRPr>
          </a:p>
          <a:p>
            <a:pPr indent="0" lvl="0" marL="609585" rtl="0" algn="l">
              <a:lnSpc>
                <a:spcPct val="115000"/>
              </a:lnSpc>
              <a:spcBef>
                <a:spcPts val="1600"/>
              </a:spcBef>
              <a:spcAft>
                <a:spcPts val="0"/>
              </a:spcAft>
              <a:buSzPts val="1800"/>
              <a:buNone/>
            </a:pPr>
            <a:r>
              <a:t/>
            </a:r>
            <a:endParaRPr sz="400">
              <a:solidFill>
                <a:schemeClr val="lt1"/>
              </a:solidFill>
              <a:latin typeface="Arial"/>
              <a:ea typeface="Arial"/>
              <a:cs typeface="Arial"/>
              <a:sym typeface="Arial"/>
            </a:endParaRPr>
          </a:p>
          <a:p>
            <a:pPr indent="-311141" lvl="1" marL="1219170" rtl="0" algn="l">
              <a:lnSpc>
                <a:spcPct val="115000"/>
              </a:lnSpc>
              <a:spcBef>
                <a:spcPts val="1600"/>
              </a:spcBef>
              <a:spcAft>
                <a:spcPts val="0"/>
              </a:spcAft>
              <a:buClr>
                <a:schemeClr val="lt1"/>
              </a:buClr>
              <a:buSzPts val="300"/>
              <a:buFont typeface="Avenir"/>
              <a:buNone/>
            </a:pPr>
            <a:r>
              <a:t/>
            </a:r>
            <a:endParaRPr sz="400">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Ecosystem structure, function and diversity </a:t>
            </a:r>
            <a:endParaRPr sz="2667">
              <a:solidFill>
                <a:schemeClr val="lt1"/>
              </a:solidFill>
              <a:latin typeface="Arial"/>
              <a:ea typeface="Arial"/>
              <a:cs typeface="Arial"/>
              <a:sym typeface="Arial"/>
            </a:endParaRPr>
          </a:p>
          <a:p>
            <a:pPr indent="0" lvl="0" marL="609585" rtl="0" algn="l">
              <a:lnSpc>
                <a:spcPct val="115000"/>
              </a:lnSpc>
              <a:spcBef>
                <a:spcPts val="1600"/>
              </a:spcBef>
              <a:spcAft>
                <a:spcPts val="0"/>
              </a:spcAft>
              <a:buSzPts val="1800"/>
              <a:buNone/>
            </a:pPr>
            <a:r>
              <a:t/>
            </a:r>
            <a:endParaRPr sz="400">
              <a:solidFill>
                <a:schemeClr val="lt1"/>
              </a:solidFill>
              <a:latin typeface="Arial"/>
              <a:ea typeface="Arial"/>
              <a:cs typeface="Arial"/>
              <a:sym typeface="Arial"/>
            </a:endParaRPr>
          </a:p>
          <a:p>
            <a:pPr indent="-313258" lvl="1" marL="1219170" rtl="0" algn="l">
              <a:lnSpc>
                <a:spcPct val="115000"/>
              </a:lnSpc>
              <a:spcBef>
                <a:spcPts val="1600"/>
              </a:spcBef>
              <a:spcAft>
                <a:spcPts val="0"/>
              </a:spcAft>
              <a:buClr>
                <a:schemeClr val="lt1"/>
              </a:buClr>
              <a:buSzPts val="400"/>
              <a:buFont typeface="Avenir"/>
              <a:buNone/>
            </a:pPr>
            <a:r>
              <a:t/>
            </a:r>
            <a:endParaRPr sz="533">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Climate feedbacks and interactions</a:t>
            </a:r>
            <a:endParaRPr sz="2667">
              <a:solidFill>
                <a:schemeClr val="lt1"/>
              </a:solidFill>
              <a:latin typeface="Arial"/>
              <a:ea typeface="Arial"/>
              <a:cs typeface="Arial"/>
              <a:sym typeface="Arial"/>
            </a:endParaRPr>
          </a:p>
          <a:p>
            <a:pPr indent="0" lvl="0" marL="609585" rtl="0" algn="l">
              <a:lnSpc>
                <a:spcPct val="115000"/>
              </a:lnSpc>
              <a:spcBef>
                <a:spcPts val="1600"/>
              </a:spcBef>
              <a:spcAft>
                <a:spcPts val="0"/>
              </a:spcAft>
              <a:buSzPts val="1800"/>
              <a:buNone/>
            </a:pPr>
            <a:r>
              <a:t/>
            </a:r>
            <a:endParaRPr sz="400">
              <a:solidFill>
                <a:schemeClr val="lt1"/>
              </a:solidFill>
              <a:latin typeface="Arial"/>
              <a:ea typeface="Arial"/>
              <a:cs typeface="Arial"/>
              <a:sym typeface="Arial"/>
            </a:endParaRPr>
          </a:p>
          <a:p>
            <a:pPr indent="-313258" lvl="1" marL="1219170" rtl="0" algn="l">
              <a:lnSpc>
                <a:spcPct val="115000"/>
              </a:lnSpc>
              <a:spcBef>
                <a:spcPts val="1600"/>
              </a:spcBef>
              <a:spcAft>
                <a:spcPts val="0"/>
              </a:spcAft>
              <a:buClr>
                <a:schemeClr val="lt1"/>
              </a:buClr>
              <a:buSzPts val="400"/>
              <a:buFont typeface="Avenir"/>
              <a:buNone/>
            </a:pPr>
            <a:r>
              <a:t/>
            </a:r>
            <a:endParaRPr sz="533">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Socio-ecological systems </a:t>
            </a:r>
            <a:endParaRPr sz="2667">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p28"/>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626" name="Google Shape;626;p28"/>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627" name="Google Shape;627;p28"/>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628" name="Google Shape;628;p28"/>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629" name="Google Shape;629;p28"/>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630" name="Google Shape;630;p28"/>
          <p:cNvSpPr txBox="1"/>
          <p:nvPr>
            <p:ph type="title"/>
          </p:nvPr>
        </p:nvSpPr>
        <p:spPr>
          <a:xfrm>
            <a:off x="415598" y="666184"/>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4267">
                <a:solidFill>
                  <a:schemeClr val="lt1"/>
                </a:solidFill>
                <a:latin typeface="Arial"/>
                <a:ea typeface="Arial"/>
                <a:cs typeface="Arial"/>
                <a:sym typeface="Arial"/>
              </a:rPr>
              <a:t>Community Engagement &amp; Next Steps</a:t>
            </a:r>
            <a:endParaRPr sz="4267">
              <a:solidFill>
                <a:schemeClr val="lt1"/>
              </a:solidFill>
              <a:latin typeface="Arial"/>
              <a:ea typeface="Arial"/>
              <a:cs typeface="Arial"/>
              <a:sym typeface="Arial"/>
            </a:endParaRPr>
          </a:p>
        </p:txBody>
      </p:sp>
      <p:sp>
        <p:nvSpPr>
          <p:cNvPr id="631" name="Google Shape;631;p28"/>
          <p:cNvSpPr txBox="1"/>
          <p:nvPr/>
        </p:nvSpPr>
        <p:spPr>
          <a:xfrm>
            <a:off x="1231641" y="1649100"/>
            <a:ext cx="10148248" cy="4641600"/>
          </a:xfrm>
          <a:prstGeom prst="rect">
            <a:avLst/>
          </a:prstGeom>
          <a:noFill/>
          <a:ln>
            <a:noFill/>
          </a:ln>
        </p:spPr>
        <p:txBody>
          <a:bodyPr anchorCtr="0" anchor="t" bIns="121900" lIns="121900" spcFirstLastPara="1" rIns="121900" wrap="square" tIns="121900">
            <a:noAutofit/>
          </a:bodyPr>
          <a:lstStyle/>
          <a:p>
            <a:pPr indent="0" lvl="0" marL="169329" marR="0" rtl="0" algn="l">
              <a:lnSpc>
                <a:spcPct val="100000"/>
              </a:lnSpc>
              <a:spcBef>
                <a:spcPts val="0"/>
              </a:spcBef>
              <a:spcAft>
                <a:spcPts val="0"/>
              </a:spcAft>
              <a:buNone/>
            </a:pPr>
            <a:r>
              <a:rPr b="0" i="0" lang="en-US" sz="2133" u="none" cap="none" strike="noStrike">
                <a:solidFill>
                  <a:srgbClr val="FFFFFF"/>
                </a:solidFill>
                <a:latin typeface="Arial"/>
                <a:ea typeface="Arial"/>
                <a:cs typeface="Arial"/>
                <a:sym typeface="Arial"/>
              </a:rPr>
              <a:t>PANGEA will work with people across disciplines, career stages and continents to: </a:t>
            </a:r>
            <a:endParaRPr b="0" i="0" sz="2133"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33"/>
              <a:buFont typeface="Arial"/>
              <a:buNone/>
            </a:pPr>
            <a:r>
              <a:t/>
            </a:r>
            <a:endParaRPr b="0" i="0" sz="2133" u="none" cap="none" strike="noStrike">
              <a:solidFill>
                <a:srgbClr val="FFFFFF"/>
              </a:solidFill>
              <a:latin typeface="Arial"/>
              <a:ea typeface="Arial"/>
              <a:cs typeface="Arial"/>
              <a:sym typeface="Arial"/>
            </a:endParaRPr>
          </a:p>
          <a:p>
            <a:pPr indent="-440255" lvl="1" marL="1219170" marR="0" rtl="0" algn="l">
              <a:spcBef>
                <a:spcPts val="0"/>
              </a:spcBef>
              <a:spcAft>
                <a:spcPts val="0"/>
              </a:spcAft>
              <a:buClr>
                <a:srgbClr val="FFFFFF"/>
              </a:buClr>
              <a:buSzPts val="1600"/>
              <a:buFont typeface="Avenir"/>
              <a:buChar char="○"/>
            </a:pPr>
            <a:r>
              <a:rPr b="0" i="0" lang="en-US" sz="2133" u="none" cap="none" strike="noStrike">
                <a:solidFill>
                  <a:srgbClr val="FFFFFF"/>
                </a:solidFill>
                <a:latin typeface="Arial"/>
                <a:ea typeface="Arial"/>
                <a:cs typeface="Arial"/>
                <a:sym typeface="Arial"/>
              </a:rPr>
              <a:t>Determine scientific priorities across the tropical research community </a:t>
            </a:r>
            <a:endParaRPr b="0" i="0" sz="2133" u="none" cap="none" strike="noStrike">
              <a:solidFill>
                <a:srgbClr val="FFFFFF"/>
              </a:solidFill>
              <a:latin typeface="Arial"/>
              <a:ea typeface="Arial"/>
              <a:cs typeface="Arial"/>
              <a:sym typeface="Arial"/>
            </a:endParaRPr>
          </a:p>
          <a:p>
            <a:pPr indent="0" lvl="0" marL="1219170" marR="0" rtl="0" algn="l">
              <a:spcBef>
                <a:spcPts val="0"/>
              </a:spcBef>
              <a:spcAft>
                <a:spcPts val="0"/>
              </a:spcAft>
              <a:buNone/>
            </a:pPr>
            <a:r>
              <a:t/>
            </a:r>
            <a:endParaRPr b="0" i="0" sz="2133" u="none" cap="none" strike="noStrike">
              <a:solidFill>
                <a:srgbClr val="FFFFFF"/>
              </a:solidFill>
              <a:latin typeface="Arial"/>
              <a:ea typeface="Arial"/>
              <a:cs typeface="Arial"/>
              <a:sym typeface="Arial"/>
            </a:endParaRPr>
          </a:p>
          <a:p>
            <a:pPr indent="-440255" lvl="1" marL="1219170" marR="0" rtl="0" algn="l">
              <a:spcBef>
                <a:spcPts val="0"/>
              </a:spcBef>
              <a:spcAft>
                <a:spcPts val="0"/>
              </a:spcAft>
              <a:buClr>
                <a:srgbClr val="FFFFFF"/>
              </a:buClr>
              <a:buSzPts val="1600"/>
              <a:buFont typeface="Avenir"/>
              <a:buChar char="○"/>
            </a:pPr>
            <a:r>
              <a:rPr b="0" i="0" lang="en-US" sz="2133" u="none" cap="none" strike="noStrike">
                <a:solidFill>
                  <a:srgbClr val="FFFFFF"/>
                </a:solidFill>
                <a:latin typeface="Arial"/>
                <a:ea typeface="Arial"/>
                <a:cs typeface="Arial"/>
                <a:sym typeface="Arial"/>
              </a:rPr>
              <a:t>Articulate the most pressing and feasible science questions </a:t>
            </a:r>
            <a:endParaRPr/>
          </a:p>
          <a:p>
            <a:pPr indent="-338655" lvl="1" marL="1219170" marR="0" rtl="0" algn="l">
              <a:spcBef>
                <a:spcPts val="0"/>
              </a:spcBef>
              <a:spcAft>
                <a:spcPts val="0"/>
              </a:spcAft>
              <a:buClr>
                <a:srgbClr val="FFFFFF"/>
              </a:buClr>
              <a:buSzPts val="1600"/>
              <a:buFont typeface="Avenir"/>
              <a:buNone/>
            </a:pPr>
            <a:r>
              <a:t/>
            </a:r>
            <a:endParaRPr b="0" i="0" sz="2133" u="none" cap="none" strike="noStrike">
              <a:solidFill>
                <a:srgbClr val="FFFFFF"/>
              </a:solidFill>
              <a:latin typeface="Arial"/>
              <a:ea typeface="Arial"/>
              <a:cs typeface="Arial"/>
              <a:sym typeface="Arial"/>
            </a:endParaRPr>
          </a:p>
          <a:p>
            <a:pPr indent="-440255" lvl="1" marL="1219170" marR="0" rtl="0" algn="l">
              <a:spcBef>
                <a:spcPts val="0"/>
              </a:spcBef>
              <a:spcAft>
                <a:spcPts val="0"/>
              </a:spcAft>
              <a:buClr>
                <a:srgbClr val="FFFFFF"/>
              </a:buClr>
              <a:buSzPts val="1600"/>
              <a:buFont typeface="Avenir"/>
              <a:buChar char="○"/>
            </a:pPr>
            <a:r>
              <a:rPr b="0" i="0" lang="en-US" sz="2133" u="none" cap="none" strike="noStrike">
                <a:solidFill>
                  <a:srgbClr val="FFFFFF"/>
                </a:solidFill>
                <a:latin typeface="Arial"/>
                <a:ea typeface="Arial"/>
                <a:cs typeface="Arial"/>
                <a:sym typeface="Arial"/>
              </a:rPr>
              <a:t>Define the geographic scope and identify field sites</a:t>
            </a:r>
            <a:endParaRPr/>
          </a:p>
          <a:p>
            <a:pPr indent="-338655" lvl="1" marL="1219170" marR="0" rtl="0" algn="l">
              <a:spcBef>
                <a:spcPts val="0"/>
              </a:spcBef>
              <a:spcAft>
                <a:spcPts val="0"/>
              </a:spcAft>
              <a:buClr>
                <a:srgbClr val="FFFFFF"/>
              </a:buClr>
              <a:buSzPts val="1600"/>
              <a:buFont typeface="Avenir"/>
              <a:buNone/>
            </a:pPr>
            <a:r>
              <a:t/>
            </a:r>
            <a:endParaRPr b="0" i="0" sz="2133" u="none" cap="none" strike="noStrike">
              <a:solidFill>
                <a:srgbClr val="FFFFFF"/>
              </a:solidFill>
              <a:latin typeface="Arial"/>
              <a:ea typeface="Arial"/>
              <a:cs typeface="Arial"/>
              <a:sym typeface="Arial"/>
            </a:endParaRPr>
          </a:p>
          <a:p>
            <a:pPr indent="-440255" lvl="1" marL="1219170" marR="0" rtl="0" algn="l">
              <a:spcBef>
                <a:spcPts val="0"/>
              </a:spcBef>
              <a:spcAft>
                <a:spcPts val="0"/>
              </a:spcAft>
              <a:buClr>
                <a:srgbClr val="FFFFFF"/>
              </a:buClr>
              <a:buSzPts val="1600"/>
              <a:buFont typeface="Avenir"/>
              <a:buChar char="○"/>
            </a:pPr>
            <a:r>
              <a:rPr b="0" i="0" lang="en-US" sz="2133" u="none" cap="none" strike="noStrike">
                <a:solidFill>
                  <a:srgbClr val="FFFFFF"/>
                </a:solidFill>
                <a:latin typeface="Arial"/>
                <a:ea typeface="Arial"/>
                <a:cs typeface="Arial"/>
                <a:sym typeface="Arial"/>
              </a:rPr>
              <a:t>Create a research environment that supports historically marginalized voices, researchers and communities</a:t>
            </a:r>
            <a:endParaRPr/>
          </a:p>
          <a:p>
            <a:pPr indent="-338655" lvl="1" marL="1219170" marR="0" rtl="0" algn="l">
              <a:spcBef>
                <a:spcPts val="0"/>
              </a:spcBef>
              <a:spcAft>
                <a:spcPts val="0"/>
              </a:spcAft>
              <a:buClr>
                <a:srgbClr val="FFFFFF"/>
              </a:buClr>
              <a:buSzPts val="1600"/>
              <a:buFont typeface="Avenir"/>
              <a:buNone/>
            </a:pPr>
            <a:r>
              <a:t/>
            </a:r>
            <a:endParaRPr b="0" i="0" sz="2133" u="none" cap="none" strike="noStrike">
              <a:solidFill>
                <a:srgbClr val="FFFFFF"/>
              </a:solidFill>
              <a:latin typeface="Arial"/>
              <a:ea typeface="Arial"/>
              <a:cs typeface="Arial"/>
              <a:sym typeface="Arial"/>
            </a:endParaRPr>
          </a:p>
          <a:p>
            <a:pPr indent="-440255" lvl="1" marL="1219170" marR="0" rtl="0" algn="l">
              <a:spcBef>
                <a:spcPts val="0"/>
              </a:spcBef>
              <a:spcAft>
                <a:spcPts val="0"/>
              </a:spcAft>
              <a:buClr>
                <a:srgbClr val="FFFFFF"/>
              </a:buClr>
              <a:buSzPts val="1600"/>
              <a:buFont typeface="Avenir"/>
              <a:buChar char="○"/>
            </a:pPr>
            <a:r>
              <a:rPr b="0" i="0" lang="en-US" sz="2133" u="none" cap="none" strike="noStrike">
                <a:solidFill>
                  <a:srgbClr val="FFFFFF"/>
                </a:solidFill>
                <a:latin typeface="Arial"/>
                <a:ea typeface="Arial"/>
                <a:cs typeface="Arial"/>
                <a:sym typeface="Arial"/>
              </a:rPr>
              <a:t>Guide societal responses to land cover change and climate change </a:t>
            </a:r>
            <a:endParaRPr/>
          </a:p>
          <a:p>
            <a:pPr indent="-338655" lvl="1" marL="1219170" marR="0" rtl="0" algn="l">
              <a:lnSpc>
                <a:spcPct val="100000"/>
              </a:lnSpc>
              <a:spcBef>
                <a:spcPts val="0"/>
              </a:spcBef>
              <a:spcAft>
                <a:spcPts val="0"/>
              </a:spcAft>
              <a:buClr>
                <a:srgbClr val="FFFFFF"/>
              </a:buClr>
              <a:buSzPts val="1600"/>
              <a:buFont typeface="Avenir"/>
              <a:buNone/>
            </a:pPr>
            <a:r>
              <a:t/>
            </a:r>
            <a:endParaRPr b="0" i="0" sz="2133"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pic>
        <p:nvPicPr>
          <p:cNvPr id="636" name="Google Shape;636;p29"/>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637" name="Google Shape;637;p29"/>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638" name="Google Shape;638;p29"/>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sp>
        <p:nvSpPr>
          <p:cNvPr id="639" name="Google Shape;639;p29"/>
          <p:cNvSpPr txBox="1"/>
          <p:nvPr/>
        </p:nvSpPr>
        <p:spPr>
          <a:xfrm>
            <a:off x="5150778" y="549436"/>
            <a:ext cx="5540726" cy="550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0"/>
              </a:spcAft>
              <a:buClr>
                <a:srgbClr val="000000"/>
              </a:buClr>
              <a:buSzPts val="1100"/>
              <a:buFont typeface="Arial"/>
              <a:buNone/>
            </a:pPr>
            <a:r>
              <a:rPr b="0" i="0" lang="en-US" sz="4000" u="none" cap="none" strike="noStrike">
                <a:solidFill>
                  <a:srgbClr val="FFFFFF"/>
                </a:solidFill>
                <a:latin typeface="Arial"/>
                <a:ea typeface="Arial"/>
                <a:cs typeface="Arial"/>
                <a:sym typeface="Arial"/>
              </a:rPr>
              <a:t>Institutional Partners</a:t>
            </a:r>
            <a:endParaRPr b="0" i="0" sz="4000" u="none" cap="none" strike="noStrike">
              <a:solidFill>
                <a:srgbClr val="FFFFFF"/>
              </a:solidFill>
              <a:latin typeface="Arial"/>
              <a:ea typeface="Arial"/>
              <a:cs typeface="Arial"/>
              <a:sym typeface="Arial"/>
            </a:endParaRPr>
          </a:p>
          <a:p>
            <a:pPr indent="0" lvl="0" marL="0" marR="0" rtl="0" algn="l">
              <a:lnSpc>
                <a:spcPct val="115000"/>
              </a:lnSpc>
              <a:spcBef>
                <a:spcPts val="1600"/>
              </a:spcBef>
              <a:spcAft>
                <a:spcPts val="1600"/>
              </a:spcAft>
              <a:buClr>
                <a:srgbClr val="000000"/>
              </a:buClr>
              <a:buSzPts val="1100"/>
              <a:buFont typeface="Arial"/>
              <a:buNone/>
            </a:pPr>
            <a:r>
              <a:t/>
            </a:r>
            <a:endParaRPr b="0" i="0" sz="2000" u="none" cap="none" strike="noStrike">
              <a:solidFill>
                <a:srgbClr val="FFFFFF"/>
              </a:solidFill>
              <a:latin typeface="Arial"/>
              <a:ea typeface="Arial"/>
              <a:cs typeface="Arial"/>
              <a:sym typeface="Arial"/>
            </a:endParaRPr>
          </a:p>
        </p:txBody>
      </p:sp>
      <p:sp>
        <p:nvSpPr>
          <p:cNvPr id="640" name="Google Shape;640;p29"/>
          <p:cNvSpPr txBox="1"/>
          <p:nvPr/>
        </p:nvSpPr>
        <p:spPr>
          <a:xfrm>
            <a:off x="212210" y="516361"/>
            <a:ext cx="3773886" cy="5504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100"/>
              <a:buFont typeface="Arial"/>
              <a:buNone/>
            </a:pPr>
            <a:r>
              <a:rPr b="0" i="0" lang="en-US" sz="4000" u="none" cap="none" strike="noStrike">
                <a:solidFill>
                  <a:srgbClr val="FFFFFF"/>
                </a:solidFill>
                <a:latin typeface="Arial"/>
                <a:ea typeface="Arial"/>
                <a:cs typeface="Arial"/>
                <a:sym typeface="Arial"/>
              </a:rPr>
              <a:t>Funding Support </a:t>
            </a:r>
            <a:endParaRPr b="0" i="0" sz="4000" u="none" cap="none" strike="noStrike">
              <a:solidFill>
                <a:srgbClr val="FFFFFF"/>
              </a:solidFill>
              <a:latin typeface="Arial"/>
              <a:ea typeface="Arial"/>
              <a:cs typeface="Arial"/>
              <a:sym typeface="Arial"/>
            </a:endParaRPr>
          </a:p>
          <a:p>
            <a:pPr indent="0" lvl="0" marL="0" marR="0" rtl="0" algn="ctr">
              <a:lnSpc>
                <a:spcPct val="100000"/>
              </a:lnSpc>
              <a:spcBef>
                <a:spcPts val="1600"/>
              </a:spcBef>
              <a:spcAft>
                <a:spcPts val="1600"/>
              </a:spcAft>
              <a:buClr>
                <a:srgbClr val="000000"/>
              </a:buClr>
              <a:buSzPts val="1100"/>
              <a:buFont typeface="Arial"/>
              <a:buNone/>
            </a:pPr>
            <a:r>
              <a:t/>
            </a:r>
            <a:endParaRPr b="0" i="0" sz="2000" u="none" cap="none" strike="noStrike">
              <a:solidFill>
                <a:srgbClr val="FFFFFF"/>
              </a:solidFill>
              <a:latin typeface="Arial"/>
              <a:ea typeface="Arial"/>
              <a:cs typeface="Arial"/>
              <a:sym typeface="Arial"/>
            </a:endParaRPr>
          </a:p>
        </p:txBody>
      </p:sp>
      <p:grpSp>
        <p:nvGrpSpPr>
          <p:cNvPr id="641" name="Google Shape;641;p29"/>
          <p:cNvGrpSpPr/>
          <p:nvPr/>
        </p:nvGrpSpPr>
        <p:grpSpPr>
          <a:xfrm>
            <a:off x="752367" y="2197177"/>
            <a:ext cx="2566042" cy="3706031"/>
            <a:chOff x="823487" y="2306037"/>
            <a:chExt cx="2566042" cy="3706031"/>
          </a:xfrm>
        </p:grpSpPr>
        <p:pic>
          <p:nvPicPr>
            <p:cNvPr id="642" name="Google Shape;642;p29"/>
            <p:cNvPicPr preferRelativeResize="0"/>
            <p:nvPr/>
          </p:nvPicPr>
          <p:blipFill rotWithShape="1">
            <a:blip r:embed="rId5">
              <a:alphaModFix/>
            </a:blip>
            <a:srcRect b="0" l="0" r="0" t="0"/>
            <a:stretch/>
          </p:blipFill>
          <p:spPr>
            <a:xfrm>
              <a:off x="823487" y="2306037"/>
              <a:ext cx="1346786" cy="1301023"/>
            </a:xfrm>
            <a:prstGeom prst="rect">
              <a:avLst/>
            </a:prstGeom>
            <a:noFill/>
            <a:ln>
              <a:noFill/>
            </a:ln>
          </p:spPr>
        </p:pic>
        <p:pic>
          <p:nvPicPr>
            <p:cNvPr id="643" name="Google Shape;643;p29"/>
            <p:cNvPicPr preferRelativeResize="0"/>
            <p:nvPr/>
          </p:nvPicPr>
          <p:blipFill rotWithShape="1">
            <a:blip r:embed="rId6">
              <a:alphaModFix/>
            </a:blip>
            <a:srcRect b="0" l="0" r="0" t="0"/>
            <a:stretch/>
          </p:blipFill>
          <p:spPr>
            <a:xfrm>
              <a:off x="1225308" y="3843419"/>
              <a:ext cx="1687225" cy="1025899"/>
            </a:xfrm>
            <a:prstGeom prst="rect">
              <a:avLst/>
            </a:prstGeom>
            <a:noFill/>
            <a:ln>
              <a:noFill/>
            </a:ln>
          </p:spPr>
        </p:pic>
        <p:grpSp>
          <p:nvGrpSpPr>
            <p:cNvPr id="644" name="Google Shape;644;p29"/>
            <p:cNvGrpSpPr/>
            <p:nvPr/>
          </p:nvGrpSpPr>
          <p:grpSpPr>
            <a:xfrm>
              <a:off x="996359" y="5237400"/>
              <a:ext cx="2282803" cy="774668"/>
              <a:chOff x="944439" y="5076599"/>
              <a:chExt cx="2282803" cy="774668"/>
            </a:xfrm>
          </p:grpSpPr>
          <p:sp>
            <p:nvSpPr>
              <p:cNvPr id="645" name="Google Shape;645;p29"/>
              <p:cNvSpPr/>
              <p:nvPr/>
            </p:nvSpPr>
            <p:spPr>
              <a:xfrm>
                <a:off x="944439" y="5076599"/>
                <a:ext cx="2282803" cy="77466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646" name="Google Shape;646;p29"/>
              <p:cNvPicPr preferRelativeResize="0"/>
              <p:nvPr/>
            </p:nvPicPr>
            <p:blipFill rotWithShape="1">
              <a:blip r:embed="rId7">
                <a:alphaModFix/>
              </a:blip>
              <a:srcRect b="0" l="0" r="0" t="0"/>
              <a:stretch/>
            </p:blipFill>
            <p:spPr>
              <a:xfrm>
                <a:off x="1076908" y="5190114"/>
                <a:ext cx="2017867" cy="579367"/>
              </a:xfrm>
              <a:prstGeom prst="rect">
                <a:avLst/>
              </a:prstGeom>
              <a:noFill/>
              <a:ln>
                <a:noFill/>
              </a:ln>
            </p:spPr>
          </p:pic>
        </p:grpSp>
        <p:pic>
          <p:nvPicPr>
            <p:cNvPr id="647" name="Google Shape;647;p29"/>
            <p:cNvPicPr preferRelativeResize="0"/>
            <p:nvPr/>
          </p:nvPicPr>
          <p:blipFill rotWithShape="1">
            <a:blip r:embed="rId8">
              <a:alphaModFix/>
            </a:blip>
            <a:srcRect b="0" l="0" r="0" t="0"/>
            <a:stretch/>
          </p:blipFill>
          <p:spPr>
            <a:xfrm>
              <a:off x="2408945" y="2457065"/>
              <a:ext cx="980584" cy="1087947"/>
            </a:xfrm>
            <a:prstGeom prst="rect">
              <a:avLst/>
            </a:prstGeom>
            <a:noFill/>
            <a:ln>
              <a:noFill/>
            </a:ln>
          </p:spPr>
        </p:pic>
      </p:grpSp>
      <p:grpSp>
        <p:nvGrpSpPr>
          <p:cNvPr id="648" name="Google Shape;648;p29"/>
          <p:cNvGrpSpPr/>
          <p:nvPr/>
        </p:nvGrpSpPr>
        <p:grpSpPr>
          <a:xfrm>
            <a:off x="3736300" y="1594413"/>
            <a:ext cx="8230126" cy="4514514"/>
            <a:chOff x="3889437" y="1988839"/>
            <a:chExt cx="8230126" cy="4514514"/>
          </a:xfrm>
        </p:grpSpPr>
        <p:pic>
          <p:nvPicPr>
            <p:cNvPr id="649" name="Google Shape;649;p29"/>
            <p:cNvPicPr preferRelativeResize="0"/>
            <p:nvPr/>
          </p:nvPicPr>
          <p:blipFill rotWithShape="1">
            <a:blip r:embed="rId9">
              <a:alphaModFix/>
            </a:blip>
            <a:srcRect b="0" l="0" r="0" t="0"/>
            <a:stretch/>
          </p:blipFill>
          <p:spPr>
            <a:xfrm>
              <a:off x="4139233" y="2009812"/>
              <a:ext cx="851400" cy="851439"/>
            </a:xfrm>
            <a:prstGeom prst="rect">
              <a:avLst/>
            </a:prstGeom>
            <a:noFill/>
            <a:ln>
              <a:noFill/>
            </a:ln>
          </p:spPr>
        </p:pic>
        <p:pic>
          <p:nvPicPr>
            <p:cNvPr id="650" name="Google Shape;650;p29"/>
            <p:cNvPicPr preferRelativeResize="0"/>
            <p:nvPr/>
          </p:nvPicPr>
          <p:blipFill rotWithShape="1">
            <a:blip r:embed="rId10">
              <a:alphaModFix/>
            </a:blip>
            <a:srcRect b="0" l="0" r="0" t="0"/>
            <a:stretch/>
          </p:blipFill>
          <p:spPr>
            <a:xfrm>
              <a:off x="4144029" y="3039203"/>
              <a:ext cx="851400" cy="851436"/>
            </a:xfrm>
            <a:prstGeom prst="rect">
              <a:avLst/>
            </a:prstGeom>
            <a:noFill/>
            <a:ln>
              <a:noFill/>
            </a:ln>
          </p:spPr>
        </p:pic>
        <p:pic>
          <p:nvPicPr>
            <p:cNvPr id="651" name="Google Shape;651;p29"/>
            <p:cNvPicPr preferRelativeResize="0"/>
            <p:nvPr/>
          </p:nvPicPr>
          <p:blipFill rotWithShape="1">
            <a:blip r:embed="rId11">
              <a:alphaModFix/>
            </a:blip>
            <a:srcRect b="0" l="0" r="0" t="0"/>
            <a:stretch/>
          </p:blipFill>
          <p:spPr>
            <a:xfrm>
              <a:off x="10809747" y="1988839"/>
              <a:ext cx="851400" cy="889572"/>
            </a:xfrm>
            <a:prstGeom prst="rect">
              <a:avLst/>
            </a:prstGeom>
            <a:noFill/>
            <a:ln>
              <a:noFill/>
            </a:ln>
          </p:spPr>
        </p:pic>
        <p:pic>
          <p:nvPicPr>
            <p:cNvPr id="652" name="Google Shape;652;p29"/>
            <p:cNvPicPr preferRelativeResize="0"/>
            <p:nvPr/>
          </p:nvPicPr>
          <p:blipFill rotWithShape="1">
            <a:blip r:embed="rId12">
              <a:alphaModFix/>
            </a:blip>
            <a:srcRect b="0" l="0" r="0" t="0"/>
            <a:stretch/>
          </p:blipFill>
          <p:spPr>
            <a:xfrm>
              <a:off x="11110543" y="3028010"/>
              <a:ext cx="851400" cy="851400"/>
            </a:xfrm>
            <a:prstGeom prst="rect">
              <a:avLst/>
            </a:prstGeom>
            <a:noFill/>
            <a:ln>
              <a:noFill/>
            </a:ln>
          </p:spPr>
        </p:pic>
        <p:pic>
          <p:nvPicPr>
            <p:cNvPr id="653" name="Google Shape;653;p29"/>
            <p:cNvPicPr preferRelativeResize="0"/>
            <p:nvPr/>
          </p:nvPicPr>
          <p:blipFill rotWithShape="1">
            <a:blip r:embed="rId13">
              <a:alphaModFix/>
            </a:blip>
            <a:srcRect b="0" l="0" r="0" t="0"/>
            <a:stretch/>
          </p:blipFill>
          <p:spPr>
            <a:xfrm>
              <a:off x="5131628" y="2103731"/>
              <a:ext cx="2619428" cy="663600"/>
            </a:xfrm>
            <a:prstGeom prst="rect">
              <a:avLst/>
            </a:prstGeom>
            <a:noFill/>
            <a:ln>
              <a:noFill/>
            </a:ln>
          </p:spPr>
        </p:pic>
        <p:pic>
          <p:nvPicPr>
            <p:cNvPr id="654" name="Google Shape;654;p29"/>
            <p:cNvPicPr preferRelativeResize="0"/>
            <p:nvPr/>
          </p:nvPicPr>
          <p:blipFill rotWithShape="1">
            <a:blip r:embed="rId14">
              <a:alphaModFix/>
            </a:blip>
            <a:srcRect b="0" l="0" r="0" t="0"/>
            <a:stretch/>
          </p:blipFill>
          <p:spPr>
            <a:xfrm>
              <a:off x="7906846" y="2149841"/>
              <a:ext cx="2654051" cy="579367"/>
            </a:xfrm>
            <a:prstGeom prst="rect">
              <a:avLst/>
            </a:prstGeom>
            <a:noFill/>
            <a:ln>
              <a:noFill/>
            </a:ln>
          </p:spPr>
        </p:pic>
        <p:pic>
          <p:nvPicPr>
            <p:cNvPr id="655" name="Google Shape;655;p29"/>
            <p:cNvPicPr preferRelativeResize="0"/>
            <p:nvPr/>
          </p:nvPicPr>
          <p:blipFill rotWithShape="1">
            <a:blip r:embed="rId15">
              <a:alphaModFix/>
            </a:blip>
            <a:srcRect b="0" l="0" r="0" t="0"/>
            <a:stretch/>
          </p:blipFill>
          <p:spPr>
            <a:xfrm>
              <a:off x="7522222" y="3034644"/>
              <a:ext cx="851400" cy="851437"/>
            </a:xfrm>
            <a:prstGeom prst="rect">
              <a:avLst/>
            </a:prstGeom>
            <a:noFill/>
            <a:ln>
              <a:noFill/>
            </a:ln>
          </p:spPr>
        </p:pic>
        <p:pic>
          <p:nvPicPr>
            <p:cNvPr id="656" name="Google Shape;656;p29"/>
            <p:cNvPicPr preferRelativeResize="0"/>
            <p:nvPr/>
          </p:nvPicPr>
          <p:blipFill rotWithShape="1">
            <a:blip r:embed="rId16">
              <a:alphaModFix/>
            </a:blip>
            <a:srcRect b="0" l="0" r="0" t="0"/>
            <a:stretch/>
          </p:blipFill>
          <p:spPr>
            <a:xfrm>
              <a:off x="6263965" y="4105128"/>
              <a:ext cx="1130435" cy="903099"/>
            </a:xfrm>
            <a:prstGeom prst="rect">
              <a:avLst/>
            </a:prstGeom>
            <a:noFill/>
            <a:ln>
              <a:noFill/>
            </a:ln>
          </p:spPr>
        </p:pic>
        <p:pic>
          <p:nvPicPr>
            <p:cNvPr id="657" name="Google Shape;657;p29"/>
            <p:cNvPicPr preferRelativeResize="0"/>
            <p:nvPr/>
          </p:nvPicPr>
          <p:blipFill rotWithShape="1">
            <a:blip r:embed="rId17">
              <a:alphaModFix/>
            </a:blip>
            <a:srcRect b="0" l="0" r="0" t="0"/>
            <a:stretch/>
          </p:blipFill>
          <p:spPr>
            <a:xfrm>
              <a:off x="11268163" y="5378518"/>
              <a:ext cx="851400" cy="1040139"/>
            </a:xfrm>
            <a:prstGeom prst="rect">
              <a:avLst/>
            </a:prstGeom>
            <a:noFill/>
            <a:ln>
              <a:noFill/>
            </a:ln>
          </p:spPr>
        </p:pic>
        <p:pic>
          <p:nvPicPr>
            <p:cNvPr id="658" name="Google Shape;658;p29"/>
            <p:cNvPicPr preferRelativeResize="0"/>
            <p:nvPr/>
          </p:nvPicPr>
          <p:blipFill rotWithShape="1">
            <a:blip r:embed="rId18">
              <a:alphaModFix/>
            </a:blip>
            <a:srcRect b="0" l="0" r="0" t="0"/>
            <a:stretch/>
          </p:blipFill>
          <p:spPr>
            <a:xfrm>
              <a:off x="5198592" y="3043205"/>
              <a:ext cx="851400" cy="842876"/>
            </a:xfrm>
            <a:prstGeom prst="rect">
              <a:avLst/>
            </a:prstGeom>
            <a:noFill/>
            <a:ln>
              <a:noFill/>
            </a:ln>
          </p:spPr>
        </p:pic>
        <p:pic>
          <p:nvPicPr>
            <p:cNvPr id="659" name="Google Shape;659;p29"/>
            <p:cNvPicPr preferRelativeResize="0"/>
            <p:nvPr/>
          </p:nvPicPr>
          <p:blipFill rotWithShape="1">
            <a:blip r:embed="rId19">
              <a:alphaModFix/>
            </a:blip>
            <a:srcRect b="0" l="0" r="0" t="0"/>
            <a:stretch/>
          </p:blipFill>
          <p:spPr>
            <a:xfrm>
              <a:off x="9051361" y="5378518"/>
              <a:ext cx="984867" cy="984867"/>
            </a:xfrm>
            <a:prstGeom prst="rect">
              <a:avLst/>
            </a:prstGeom>
            <a:noFill/>
            <a:ln>
              <a:noFill/>
            </a:ln>
          </p:spPr>
        </p:pic>
        <p:pic>
          <p:nvPicPr>
            <p:cNvPr id="660" name="Google Shape;660;p29"/>
            <p:cNvPicPr preferRelativeResize="0"/>
            <p:nvPr/>
          </p:nvPicPr>
          <p:blipFill rotWithShape="1">
            <a:blip r:embed="rId20">
              <a:alphaModFix/>
            </a:blip>
            <a:srcRect b="0" l="0" r="0" t="0"/>
            <a:stretch/>
          </p:blipFill>
          <p:spPr>
            <a:xfrm>
              <a:off x="10173413" y="5367991"/>
              <a:ext cx="1002099" cy="903100"/>
            </a:xfrm>
            <a:prstGeom prst="rect">
              <a:avLst/>
            </a:prstGeom>
            <a:noFill/>
            <a:ln>
              <a:noFill/>
            </a:ln>
          </p:spPr>
        </p:pic>
        <p:pic>
          <p:nvPicPr>
            <p:cNvPr id="661" name="Google Shape;661;p29"/>
            <p:cNvPicPr preferRelativeResize="0"/>
            <p:nvPr/>
          </p:nvPicPr>
          <p:blipFill rotWithShape="1">
            <a:blip r:embed="rId21">
              <a:alphaModFix/>
            </a:blip>
            <a:srcRect b="0" l="0" r="0" t="0"/>
            <a:stretch/>
          </p:blipFill>
          <p:spPr>
            <a:xfrm>
              <a:off x="6294658" y="3045743"/>
              <a:ext cx="851400" cy="851400"/>
            </a:xfrm>
            <a:prstGeom prst="rect">
              <a:avLst/>
            </a:prstGeom>
            <a:noFill/>
            <a:ln>
              <a:noFill/>
            </a:ln>
          </p:spPr>
        </p:pic>
        <p:pic>
          <p:nvPicPr>
            <p:cNvPr id="662" name="Google Shape;662;p29"/>
            <p:cNvPicPr preferRelativeResize="0"/>
            <p:nvPr/>
          </p:nvPicPr>
          <p:blipFill rotWithShape="1">
            <a:blip r:embed="rId22">
              <a:alphaModFix/>
            </a:blip>
            <a:srcRect b="0" l="0" r="0" t="0"/>
            <a:stretch/>
          </p:blipFill>
          <p:spPr>
            <a:xfrm>
              <a:off x="5210356" y="5897115"/>
              <a:ext cx="1002100" cy="561176"/>
            </a:xfrm>
            <a:prstGeom prst="rect">
              <a:avLst/>
            </a:prstGeom>
            <a:noFill/>
            <a:ln>
              <a:noFill/>
            </a:ln>
          </p:spPr>
        </p:pic>
        <p:pic>
          <p:nvPicPr>
            <p:cNvPr id="663" name="Google Shape;663;p29"/>
            <p:cNvPicPr preferRelativeResize="0"/>
            <p:nvPr/>
          </p:nvPicPr>
          <p:blipFill rotWithShape="1">
            <a:blip r:embed="rId23">
              <a:alphaModFix/>
            </a:blip>
            <a:srcRect b="0" l="0" r="0" t="0"/>
            <a:stretch/>
          </p:blipFill>
          <p:spPr>
            <a:xfrm>
              <a:off x="3976738" y="5839753"/>
              <a:ext cx="1130435" cy="663600"/>
            </a:xfrm>
            <a:prstGeom prst="rect">
              <a:avLst/>
            </a:prstGeom>
            <a:noFill/>
            <a:ln>
              <a:noFill/>
            </a:ln>
          </p:spPr>
        </p:pic>
        <p:pic>
          <p:nvPicPr>
            <p:cNvPr id="664" name="Google Shape;664;p29"/>
            <p:cNvPicPr preferRelativeResize="0"/>
            <p:nvPr/>
          </p:nvPicPr>
          <p:blipFill rotWithShape="1">
            <a:blip r:embed="rId24">
              <a:alphaModFix/>
            </a:blip>
            <a:srcRect b="0" l="0" r="0" t="0"/>
            <a:stretch/>
          </p:blipFill>
          <p:spPr>
            <a:xfrm>
              <a:off x="9589549" y="4213410"/>
              <a:ext cx="1130435" cy="930724"/>
            </a:xfrm>
            <a:prstGeom prst="rect">
              <a:avLst/>
            </a:prstGeom>
            <a:noFill/>
            <a:ln>
              <a:noFill/>
            </a:ln>
          </p:spPr>
        </p:pic>
        <p:pic>
          <p:nvPicPr>
            <p:cNvPr id="665" name="Google Shape;665;p29"/>
            <p:cNvPicPr preferRelativeResize="0"/>
            <p:nvPr/>
          </p:nvPicPr>
          <p:blipFill rotWithShape="1">
            <a:blip r:embed="rId25">
              <a:alphaModFix/>
            </a:blip>
            <a:srcRect b="0" l="0" r="0" t="0"/>
            <a:stretch/>
          </p:blipFill>
          <p:spPr>
            <a:xfrm>
              <a:off x="11084693" y="4168844"/>
              <a:ext cx="903100" cy="903100"/>
            </a:xfrm>
            <a:prstGeom prst="rect">
              <a:avLst/>
            </a:prstGeom>
            <a:noFill/>
            <a:ln>
              <a:noFill/>
            </a:ln>
          </p:spPr>
        </p:pic>
        <p:pic>
          <p:nvPicPr>
            <p:cNvPr id="666" name="Google Shape;666;p29"/>
            <p:cNvPicPr preferRelativeResize="0"/>
            <p:nvPr/>
          </p:nvPicPr>
          <p:blipFill rotWithShape="1">
            <a:blip r:embed="rId26">
              <a:alphaModFix/>
            </a:blip>
            <a:srcRect b="0" l="0" r="0" t="0"/>
            <a:stretch/>
          </p:blipFill>
          <p:spPr>
            <a:xfrm>
              <a:off x="6390315" y="5260965"/>
              <a:ext cx="1221765" cy="550308"/>
            </a:xfrm>
            <a:prstGeom prst="rect">
              <a:avLst/>
            </a:prstGeom>
            <a:noFill/>
            <a:ln>
              <a:noFill/>
            </a:ln>
          </p:spPr>
        </p:pic>
        <p:pic>
          <p:nvPicPr>
            <p:cNvPr id="667" name="Google Shape;667;p29"/>
            <p:cNvPicPr preferRelativeResize="0"/>
            <p:nvPr/>
          </p:nvPicPr>
          <p:blipFill rotWithShape="1">
            <a:blip r:embed="rId27">
              <a:alphaModFix/>
            </a:blip>
            <a:srcRect b="0" l="0" r="0" t="0"/>
            <a:stretch/>
          </p:blipFill>
          <p:spPr>
            <a:xfrm>
              <a:off x="6453028" y="5919497"/>
              <a:ext cx="1103268" cy="551633"/>
            </a:xfrm>
            <a:prstGeom prst="rect">
              <a:avLst/>
            </a:prstGeom>
            <a:noFill/>
            <a:ln>
              <a:noFill/>
            </a:ln>
          </p:spPr>
        </p:pic>
        <p:pic>
          <p:nvPicPr>
            <p:cNvPr id="668" name="Google Shape;668;p29"/>
            <p:cNvPicPr preferRelativeResize="0"/>
            <p:nvPr/>
          </p:nvPicPr>
          <p:blipFill rotWithShape="1">
            <a:blip r:embed="rId28">
              <a:alphaModFix/>
            </a:blip>
            <a:srcRect b="0" l="0" r="0" t="0"/>
            <a:stretch/>
          </p:blipFill>
          <p:spPr>
            <a:xfrm>
              <a:off x="3889437" y="4106123"/>
              <a:ext cx="2257787" cy="903100"/>
            </a:xfrm>
            <a:prstGeom prst="rect">
              <a:avLst/>
            </a:prstGeom>
            <a:noFill/>
            <a:ln>
              <a:noFill/>
            </a:ln>
          </p:spPr>
        </p:pic>
      </p:grpSp>
      <p:pic>
        <p:nvPicPr>
          <p:cNvPr id="669" name="Google Shape;669;p29"/>
          <p:cNvPicPr preferRelativeResize="0"/>
          <p:nvPr/>
        </p:nvPicPr>
        <p:blipFill rotWithShape="1">
          <a:blip r:embed="rId29">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670" name="Google Shape;670;p29"/>
          <p:cNvPicPr preferRelativeResize="0"/>
          <p:nvPr/>
        </p:nvPicPr>
        <p:blipFill rotWithShape="1">
          <a:blip r:embed="rId30">
            <a:alphaModFix/>
          </a:blip>
          <a:srcRect b="0" l="0" r="0" t="0"/>
          <a:stretch/>
        </p:blipFill>
        <p:spPr>
          <a:xfrm>
            <a:off x="11197002" y="5972595"/>
            <a:ext cx="830108" cy="826808"/>
          </a:xfrm>
          <a:prstGeom prst="rect">
            <a:avLst/>
          </a:prstGeom>
          <a:noFill/>
          <a:ln>
            <a:noFill/>
          </a:ln>
        </p:spPr>
      </p:pic>
      <p:pic>
        <p:nvPicPr>
          <p:cNvPr id="671" name="Google Shape;671;p29"/>
          <p:cNvPicPr preferRelativeResize="0"/>
          <p:nvPr/>
        </p:nvPicPr>
        <p:blipFill rotWithShape="1">
          <a:blip r:embed="rId31">
            <a:alphaModFix/>
          </a:blip>
          <a:srcRect b="0" l="0" r="0" t="0"/>
          <a:stretch/>
        </p:blipFill>
        <p:spPr>
          <a:xfrm>
            <a:off x="3891660" y="4712960"/>
            <a:ext cx="2154029" cy="611684"/>
          </a:xfrm>
          <a:prstGeom prst="rect">
            <a:avLst/>
          </a:prstGeom>
          <a:noFill/>
          <a:ln>
            <a:noFill/>
          </a:ln>
        </p:spPr>
      </p:pic>
      <p:pic>
        <p:nvPicPr>
          <p:cNvPr id="672" name="Google Shape;672;p29"/>
          <p:cNvPicPr preferRelativeResize="0"/>
          <p:nvPr/>
        </p:nvPicPr>
        <p:blipFill rotWithShape="1">
          <a:blip r:embed="rId32">
            <a:alphaModFix/>
          </a:blip>
          <a:srcRect b="0" l="0" r="0" t="0"/>
          <a:stretch/>
        </p:blipFill>
        <p:spPr>
          <a:xfrm>
            <a:off x="7440245" y="3867999"/>
            <a:ext cx="1735692" cy="728991"/>
          </a:xfrm>
          <a:prstGeom prst="rect">
            <a:avLst/>
          </a:prstGeom>
          <a:noFill/>
          <a:ln>
            <a:noFill/>
          </a:ln>
        </p:spPr>
      </p:pic>
      <p:pic>
        <p:nvPicPr>
          <p:cNvPr id="673" name="Google Shape;673;p29"/>
          <p:cNvPicPr preferRelativeResize="0"/>
          <p:nvPr/>
        </p:nvPicPr>
        <p:blipFill rotWithShape="1">
          <a:blip r:embed="rId33">
            <a:alphaModFix/>
          </a:blip>
          <a:srcRect b="0" l="0" r="0" t="0"/>
          <a:stretch/>
        </p:blipFill>
        <p:spPr>
          <a:xfrm>
            <a:off x="8441799" y="2731771"/>
            <a:ext cx="2281560" cy="614490"/>
          </a:xfrm>
          <a:prstGeom prst="rect">
            <a:avLst/>
          </a:prstGeom>
          <a:noFill/>
          <a:ln>
            <a:noFill/>
          </a:ln>
        </p:spPr>
      </p:pic>
      <p:pic>
        <p:nvPicPr>
          <p:cNvPr id="674" name="Google Shape;674;p29"/>
          <p:cNvPicPr preferRelativeResize="0"/>
          <p:nvPr/>
        </p:nvPicPr>
        <p:blipFill rotWithShape="1">
          <a:blip r:embed="rId34">
            <a:alphaModFix/>
          </a:blip>
          <a:srcRect b="0" l="0" r="0" t="0"/>
          <a:stretch/>
        </p:blipFill>
        <p:spPr>
          <a:xfrm>
            <a:off x="7591190" y="4897840"/>
            <a:ext cx="1157369" cy="115736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pic>
        <p:nvPicPr>
          <p:cNvPr id="679" name="Google Shape;679;p30"/>
          <p:cNvPicPr preferRelativeResize="0"/>
          <p:nvPr/>
        </p:nvPicPr>
        <p:blipFill rotWithShape="1">
          <a:blip r:embed="rId3">
            <a:alphaModFix/>
          </a:blip>
          <a:srcRect b="0" l="0" r="0" t="0"/>
          <a:stretch/>
        </p:blipFill>
        <p:spPr>
          <a:xfrm>
            <a:off x="6585858" y="146755"/>
            <a:ext cx="5421085" cy="6564490"/>
          </a:xfrm>
          <a:prstGeom prst="rect">
            <a:avLst/>
          </a:prstGeom>
          <a:noFill/>
          <a:ln>
            <a:noFill/>
          </a:ln>
        </p:spPr>
      </p:pic>
      <p:pic>
        <p:nvPicPr>
          <p:cNvPr id="680" name="Google Shape;680;p30"/>
          <p:cNvPicPr preferRelativeResize="0"/>
          <p:nvPr/>
        </p:nvPicPr>
        <p:blipFill rotWithShape="1">
          <a:blip r:embed="rId4">
            <a:alphaModFix/>
          </a:blip>
          <a:srcRect b="0" l="0" r="0" t="0"/>
          <a:stretch/>
        </p:blipFill>
        <p:spPr>
          <a:xfrm>
            <a:off x="185057" y="146756"/>
            <a:ext cx="6226629" cy="2530186"/>
          </a:xfrm>
          <a:prstGeom prst="rect">
            <a:avLst/>
          </a:prstGeom>
          <a:noFill/>
          <a:ln>
            <a:noFill/>
          </a:ln>
        </p:spPr>
      </p:pic>
      <p:sp>
        <p:nvSpPr>
          <p:cNvPr id="681" name="Google Shape;681;p30"/>
          <p:cNvSpPr txBox="1"/>
          <p:nvPr/>
        </p:nvSpPr>
        <p:spPr>
          <a:xfrm>
            <a:off x="342899" y="3188831"/>
            <a:ext cx="5910943" cy="42165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400"/>
              <a:buFont typeface="Arial"/>
              <a:buNone/>
            </a:pPr>
            <a:r>
              <a:rPr b="0" i="0" lang="en-US" sz="2400" u="none" cap="none" strike="noStrike">
                <a:solidFill>
                  <a:srgbClr val="FFFFFF"/>
                </a:solidFill>
                <a:latin typeface="Arial"/>
                <a:ea typeface="Arial"/>
                <a:cs typeface="Arial"/>
                <a:sym typeface="Arial"/>
              </a:rPr>
              <a:t>Key Problems</a:t>
            </a:r>
            <a:endParaRPr/>
          </a:p>
          <a:p>
            <a:pPr indent="-285750" lvl="0" marL="285750" marR="0" rtl="0" algn="l">
              <a:lnSpc>
                <a:spcPct val="100000"/>
              </a:lnSpc>
              <a:spcBef>
                <a:spcPts val="24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“Open data” does not mean open for all, and can widen or entrench structural inequalities </a:t>
            </a:r>
            <a:endParaRPr/>
          </a:p>
          <a:p>
            <a:pPr indent="-285750" lvl="0" marL="285750" marR="0" rtl="0" algn="l">
              <a:lnSpc>
                <a:spcPct val="100000"/>
              </a:lnSpc>
              <a:spcBef>
                <a:spcPts val="24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Many countries that hold substantial areas of tropical forests are least able to invest in science and development</a:t>
            </a:r>
            <a:endParaRPr/>
          </a:p>
          <a:p>
            <a:pPr indent="-171450" lvl="0" marL="285750" marR="0" rtl="0" algn="l">
              <a:lnSpc>
                <a:spcPct val="100000"/>
              </a:lnSpc>
              <a:spcBef>
                <a:spcPts val="24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171450" lvl="0" marL="285750" marR="0" rtl="0" algn="l">
              <a:lnSpc>
                <a:spcPct val="100000"/>
              </a:lnSpc>
              <a:spcBef>
                <a:spcPts val="24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0" lvl="0" marL="0" marR="0" rtl="0" algn="l">
              <a:lnSpc>
                <a:spcPct val="100000"/>
              </a:lnSpc>
              <a:spcBef>
                <a:spcPts val="24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82" name="Google Shape;682;p30"/>
          <p:cNvSpPr txBox="1"/>
          <p:nvPr/>
        </p:nvSpPr>
        <p:spPr>
          <a:xfrm>
            <a:off x="185057" y="6403467"/>
            <a:ext cx="5910943"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100"/>
              <a:buFont typeface="Arial"/>
              <a:buNone/>
            </a:pPr>
            <a:r>
              <a:rPr b="0" i="0" lang="en-US" sz="1100" u="none" cap="none" strike="noStrike">
                <a:solidFill>
                  <a:srgbClr val="FFFFFF"/>
                </a:solidFill>
                <a:latin typeface="Arial"/>
                <a:ea typeface="Arial"/>
                <a:cs typeface="Arial"/>
                <a:sym typeface="Arial"/>
              </a:rPr>
              <a:t>de Lima et al. 2022 </a:t>
            </a:r>
            <a:r>
              <a:rPr b="0" i="1" lang="en-US" sz="1100" u="none" cap="none" strike="noStrike">
                <a:solidFill>
                  <a:srgbClr val="FFFFFF"/>
                </a:solidFill>
                <a:latin typeface="Arial"/>
                <a:ea typeface="Arial"/>
                <a:cs typeface="Arial"/>
                <a:sym typeface="Arial"/>
              </a:rPr>
              <a:t>Nature Ecology &amp; Evolution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31"/>
          <p:cNvPicPr preferRelativeResize="0"/>
          <p:nvPr/>
        </p:nvPicPr>
        <p:blipFill rotWithShape="1">
          <a:blip r:embed="rId3">
            <a:alphaModFix/>
          </a:blip>
          <a:srcRect b="0" l="0" r="0" t="0"/>
          <a:stretch/>
        </p:blipFill>
        <p:spPr>
          <a:xfrm>
            <a:off x="6585858" y="146755"/>
            <a:ext cx="5421085" cy="6564490"/>
          </a:xfrm>
          <a:prstGeom prst="rect">
            <a:avLst/>
          </a:prstGeom>
          <a:noFill/>
          <a:ln>
            <a:noFill/>
          </a:ln>
        </p:spPr>
      </p:pic>
      <p:pic>
        <p:nvPicPr>
          <p:cNvPr id="688" name="Google Shape;688;p31"/>
          <p:cNvPicPr preferRelativeResize="0"/>
          <p:nvPr/>
        </p:nvPicPr>
        <p:blipFill rotWithShape="1">
          <a:blip r:embed="rId4">
            <a:alphaModFix/>
          </a:blip>
          <a:srcRect b="0" l="0" r="0" t="0"/>
          <a:stretch/>
        </p:blipFill>
        <p:spPr>
          <a:xfrm>
            <a:off x="185057" y="146756"/>
            <a:ext cx="6226629" cy="2530186"/>
          </a:xfrm>
          <a:prstGeom prst="rect">
            <a:avLst/>
          </a:prstGeom>
          <a:noFill/>
          <a:ln>
            <a:noFill/>
          </a:ln>
        </p:spPr>
      </p:pic>
      <p:sp>
        <p:nvSpPr>
          <p:cNvPr id="689" name="Google Shape;689;p31"/>
          <p:cNvSpPr txBox="1"/>
          <p:nvPr/>
        </p:nvSpPr>
        <p:spPr>
          <a:xfrm>
            <a:off x="342899" y="2766714"/>
            <a:ext cx="5910943" cy="51398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FFFFFF"/>
                </a:solidFill>
                <a:latin typeface="Arial"/>
                <a:ea typeface="Arial"/>
                <a:cs typeface="Arial"/>
                <a:sym typeface="Arial"/>
              </a:rPr>
              <a:t>Recommendations</a:t>
            </a:r>
            <a:endParaRPr/>
          </a:p>
          <a:p>
            <a:pPr indent="-342900" lvl="0" marL="342900" marR="0" rtl="0" algn="l">
              <a:lnSpc>
                <a:spcPct val="100000"/>
              </a:lnSpc>
              <a:spcBef>
                <a:spcPts val="12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Fund direct and indirect costs, overhead of institutions responsible for data delivery, and data curation and data infrastructure needs</a:t>
            </a:r>
            <a:endParaRPr/>
          </a:p>
          <a:p>
            <a:pPr indent="-342900" lvl="0" marL="342900" marR="0" rtl="0" algn="l">
              <a:lnSpc>
                <a:spcPct val="100000"/>
              </a:lnSpc>
              <a:spcBef>
                <a:spcPts val="12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Embrace holistic definition of authorship</a:t>
            </a:r>
            <a:endParaRPr/>
          </a:p>
          <a:p>
            <a:pPr indent="-342900" lvl="0" marL="342900" marR="0" rtl="0" algn="l">
              <a:lnSpc>
                <a:spcPct val="100000"/>
              </a:lnSpc>
              <a:spcBef>
                <a:spcPts val="12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Ensure results communicated in originators’ languages</a:t>
            </a:r>
            <a:endParaRPr/>
          </a:p>
          <a:p>
            <a:pPr indent="-342900" lvl="0" marL="342900" marR="0" rtl="0" algn="l">
              <a:lnSpc>
                <a:spcPct val="100000"/>
              </a:lnSpc>
              <a:spcBef>
                <a:spcPts val="12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Develop international agreements to support capacity building &amp; stable, long-term careers for data providers</a:t>
            </a:r>
            <a:endParaRPr/>
          </a:p>
          <a:p>
            <a:pPr indent="-342900" lvl="0" marL="342900" marR="0" rtl="0" algn="l">
              <a:lnSpc>
                <a:spcPct val="100000"/>
              </a:lnSpc>
              <a:spcBef>
                <a:spcPts val="1200"/>
              </a:spcBef>
              <a:spcAft>
                <a:spcPts val="0"/>
              </a:spcAft>
              <a:buClr>
                <a:srgbClr val="FFFFFF"/>
              </a:buClr>
              <a:buSzPts val="1800"/>
              <a:buFont typeface="Arial"/>
              <a:buChar char="•"/>
            </a:pPr>
            <a:r>
              <a:rPr b="0" i="0" lang="en-US" sz="1800" u="none" cap="none" strike="noStrike">
                <a:solidFill>
                  <a:srgbClr val="FFFFFF"/>
                </a:solidFill>
                <a:latin typeface="Arial"/>
                <a:ea typeface="Arial"/>
                <a:cs typeface="Arial"/>
                <a:sym typeface="Arial"/>
              </a:rPr>
              <a:t>Develop deep, long-term, equitable collaborations</a:t>
            </a:r>
            <a:endParaRPr/>
          </a:p>
          <a:p>
            <a:pPr indent="-228600" lvl="0" marL="342900" marR="0" rtl="0" algn="l">
              <a:lnSpc>
                <a:spcPct val="100000"/>
              </a:lnSpc>
              <a:spcBef>
                <a:spcPts val="9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228600" lvl="0" marL="342900" marR="0" rtl="0" algn="l">
              <a:lnSpc>
                <a:spcPct val="100000"/>
              </a:lnSpc>
              <a:spcBef>
                <a:spcPts val="6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171450" lvl="0" marL="285750" marR="0" rtl="0" algn="l">
              <a:lnSpc>
                <a:spcPct val="100000"/>
              </a:lnSpc>
              <a:spcBef>
                <a:spcPts val="30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90" name="Google Shape;690;p31"/>
          <p:cNvSpPr txBox="1"/>
          <p:nvPr/>
        </p:nvSpPr>
        <p:spPr>
          <a:xfrm>
            <a:off x="185057" y="6403467"/>
            <a:ext cx="5910943"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100"/>
              <a:buFont typeface="Arial"/>
              <a:buNone/>
            </a:pPr>
            <a:r>
              <a:rPr b="0" i="0" lang="en-US" sz="1100" u="none" cap="none" strike="noStrike">
                <a:solidFill>
                  <a:srgbClr val="FFFFFF"/>
                </a:solidFill>
                <a:latin typeface="Arial"/>
                <a:ea typeface="Arial"/>
                <a:cs typeface="Arial"/>
                <a:sym typeface="Arial"/>
              </a:rPr>
              <a:t>de Lima et al. 2022 </a:t>
            </a:r>
            <a:r>
              <a:rPr b="0" i="1" lang="en-US" sz="1100" u="none" cap="none" strike="noStrike">
                <a:solidFill>
                  <a:srgbClr val="FFFFFF"/>
                </a:solidFill>
                <a:latin typeface="Arial"/>
                <a:ea typeface="Arial"/>
                <a:cs typeface="Arial"/>
                <a:sym typeface="Arial"/>
              </a:rPr>
              <a:t>Nature Ecology &amp; Evolution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pic>
        <p:nvPicPr>
          <p:cNvPr id="695" name="Google Shape;695;p32"/>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696" name="Google Shape;696;p32"/>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697" name="Google Shape;697;p32"/>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698" name="Google Shape;698;p32"/>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699" name="Google Shape;699;p32"/>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700" name="Google Shape;700;p32"/>
          <p:cNvSpPr txBox="1"/>
          <p:nvPr>
            <p:ph type="title"/>
          </p:nvPr>
        </p:nvSpPr>
        <p:spPr>
          <a:xfrm>
            <a:off x="533921" y="747768"/>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4400">
                <a:solidFill>
                  <a:schemeClr val="lt1"/>
                </a:solidFill>
                <a:latin typeface="Arial"/>
                <a:ea typeface="Arial"/>
                <a:cs typeface="Arial"/>
                <a:sym typeface="Arial"/>
              </a:rPr>
              <a:t>Get Involved</a:t>
            </a:r>
            <a:endParaRPr sz="4400">
              <a:solidFill>
                <a:schemeClr val="lt1"/>
              </a:solidFill>
              <a:latin typeface="Arial"/>
              <a:ea typeface="Arial"/>
              <a:cs typeface="Arial"/>
              <a:sym typeface="Arial"/>
            </a:endParaRPr>
          </a:p>
        </p:txBody>
      </p:sp>
      <p:sp>
        <p:nvSpPr>
          <p:cNvPr id="701" name="Google Shape;701;p32"/>
          <p:cNvSpPr txBox="1"/>
          <p:nvPr>
            <p:ph idx="1" type="body"/>
          </p:nvPr>
        </p:nvSpPr>
        <p:spPr>
          <a:xfrm>
            <a:off x="961053" y="1128815"/>
            <a:ext cx="9640083" cy="5382400"/>
          </a:xfrm>
          <a:prstGeom prst="rect">
            <a:avLst/>
          </a:prstGeom>
          <a:noFill/>
          <a:ln>
            <a:noFill/>
          </a:ln>
        </p:spPr>
        <p:txBody>
          <a:bodyPr anchorCtr="0" anchor="ctr" bIns="121900" lIns="121900" spcFirstLastPara="1" rIns="121900" wrap="square" tIns="121900">
            <a:noAutofit/>
          </a:bodyPr>
          <a:lstStyle/>
          <a:p>
            <a:pPr indent="-474120" lvl="0" marL="609585" rtl="0" algn="l">
              <a:lnSpc>
                <a:spcPct val="115000"/>
              </a:lnSpc>
              <a:spcBef>
                <a:spcPts val="0"/>
              </a:spcBef>
              <a:spcAft>
                <a:spcPts val="0"/>
              </a:spcAft>
              <a:buClr>
                <a:schemeClr val="lt1"/>
              </a:buClr>
              <a:buSzPts val="2000"/>
              <a:buFont typeface="Avenir"/>
              <a:buChar char="●"/>
            </a:pPr>
            <a:r>
              <a:rPr lang="en-US" sz="2400">
                <a:solidFill>
                  <a:schemeClr val="lt1"/>
                </a:solidFill>
                <a:latin typeface="Arial"/>
                <a:ea typeface="Arial"/>
                <a:cs typeface="Arial"/>
                <a:sym typeface="Arial"/>
              </a:rPr>
              <a:t>Join a Working Group</a:t>
            </a:r>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Biogeochemical cycles &amp; carbon dynamics</a:t>
            </a:r>
            <a:endParaRPr sz="1800">
              <a:solidFill>
                <a:schemeClr val="lt1"/>
              </a:solidFill>
              <a:latin typeface="Arial"/>
              <a:ea typeface="Arial"/>
              <a:cs typeface="Arial"/>
              <a:sym typeface="Arial"/>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Ecosystem structure, function, and biodiversity </a:t>
            </a:r>
            <a:endParaRPr sz="1800">
              <a:solidFill>
                <a:schemeClr val="lt1"/>
              </a:solidFill>
              <a:latin typeface="Arial"/>
              <a:ea typeface="Arial"/>
              <a:cs typeface="Arial"/>
              <a:sym typeface="Arial"/>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Climate feedbacks and interactions</a:t>
            </a:r>
            <a:endParaRPr sz="1800">
              <a:solidFill>
                <a:schemeClr val="lt1"/>
              </a:solidFill>
              <a:latin typeface="Arial"/>
              <a:ea typeface="Arial"/>
              <a:cs typeface="Arial"/>
              <a:sym typeface="Arial"/>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Socio-ecological systems </a:t>
            </a:r>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Feasibility </a:t>
            </a:r>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Community Engagement</a:t>
            </a:r>
            <a:endParaRPr/>
          </a:p>
          <a:p>
            <a:pPr indent="-474120" lvl="1" marL="1219170" rtl="0" algn="l">
              <a:lnSpc>
                <a:spcPct val="115000"/>
              </a:lnSpc>
              <a:spcBef>
                <a:spcPts val="0"/>
              </a:spcBef>
              <a:spcAft>
                <a:spcPts val="0"/>
              </a:spcAft>
              <a:buClr>
                <a:schemeClr val="lt1"/>
              </a:buClr>
              <a:buSzPts val="2000"/>
              <a:buFont typeface="Avenir"/>
              <a:buChar char="●"/>
            </a:pPr>
            <a:r>
              <a:rPr lang="en-US" sz="1800">
                <a:solidFill>
                  <a:schemeClr val="lt1"/>
                </a:solidFill>
                <a:latin typeface="Arial"/>
                <a:ea typeface="Arial"/>
                <a:cs typeface="Arial"/>
                <a:sym typeface="Arial"/>
              </a:rPr>
              <a:t>Research and Applications Output</a:t>
            </a:r>
            <a:endParaRPr/>
          </a:p>
          <a:p>
            <a:pPr indent="-474120" lvl="0" marL="609585" rtl="0" algn="l">
              <a:lnSpc>
                <a:spcPct val="115000"/>
              </a:lnSpc>
              <a:spcBef>
                <a:spcPts val="0"/>
              </a:spcBef>
              <a:spcAft>
                <a:spcPts val="0"/>
              </a:spcAft>
              <a:buClr>
                <a:schemeClr val="lt1"/>
              </a:buClr>
              <a:buSzPts val="2000"/>
              <a:buFont typeface="Avenir"/>
              <a:buChar char="●"/>
            </a:pPr>
            <a:r>
              <a:rPr lang="en-US" sz="2400">
                <a:solidFill>
                  <a:schemeClr val="lt1"/>
                </a:solidFill>
                <a:latin typeface="Arial"/>
                <a:ea typeface="Arial"/>
                <a:cs typeface="Arial"/>
                <a:sym typeface="Arial"/>
              </a:rPr>
              <a:t>Attend a workshop </a:t>
            </a:r>
            <a:endParaRPr/>
          </a:p>
          <a:p>
            <a:pPr indent="-474120" lvl="0" marL="609585" rtl="0" algn="l">
              <a:lnSpc>
                <a:spcPct val="115000"/>
              </a:lnSpc>
              <a:spcBef>
                <a:spcPts val="0"/>
              </a:spcBef>
              <a:spcAft>
                <a:spcPts val="0"/>
              </a:spcAft>
              <a:buClr>
                <a:schemeClr val="lt1"/>
              </a:buClr>
              <a:buSzPts val="2000"/>
              <a:buFont typeface="Avenir"/>
              <a:buChar char="●"/>
            </a:pPr>
            <a:r>
              <a:rPr lang="en-US" sz="2400">
                <a:solidFill>
                  <a:schemeClr val="lt1"/>
                </a:solidFill>
                <a:latin typeface="Arial"/>
                <a:ea typeface="Arial"/>
                <a:cs typeface="Arial"/>
                <a:sym typeface="Arial"/>
              </a:rPr>
              <a:t>Help us spread the word </a:t>
            </a:r>
            <a:endParaRPr/>
          </a:p>
          <a:p>
            <a:pPr indent="-474120" lvl="0" marL="609585" rtl="0" algn="l">
              <a:lnSpc>
                <a:spcPct val="115000"/>
              </a:lnSpc>
              <a:spcBef>
                <a:spcPts val="0"/>
              </a:spcBef>
              <a:spcAft>
                <a:spcPts val="0"/>
              </a:spcAft>
              <a:buClr>
                <a:schemeClr val="lt1"/>
              </a:buClr>
              <a:buSzPts val="2000"/>
              <a:buFont typeface="Avenir"/>
              <a:buChar char="●"/>
            </a:pPr>
            <a:r>
              <a:rPr lang="en-US" sz="2400">
                <a:solidFill>
                  <a:schemeClr val="lt1"/>
                </a:solidFill>
                <a:latin typeface="Arial"/>
                <a:ea typeface="Arial"/>
                <a:cs typeface="Arial"/>
                <a:sym typeface="Arial"/>
              </a:rPr>
              <a:t>Be on the lookout for a request for information (RFI)</a:t>
            </a:r>
            <a:endParaRPr/>
          </a:p>
          <a:p>
            <a:pPr indent="-474120" lvl="0" marL="609585" rtl="0" algn="l">
              <a:lnSpc>
                <a:spcPct val="115000"/>
              </a:lnSpc>
              <a:spcBef>
                <a:spcPts val="0"/>
              </a:spcBef>
              <a:spcAft>
                <a:spcPts val="0"/>
              </a:spcAft>
              <a:buClr>
                <a:schemeClr val="lt1"/>
              </a:buClr>
              <a:buSzPts val="2000"/>
              <a:buFont typeface="Avenir"/>
              <a:buChar char="●"/>
            </a:pPr>
            <a:r>
              <a:rPr lang="en-US" sz="2400">
                <a:solidFill>
                  <a:schemeClr val="lt1"/>
                </a:solidFill>
                <a:latin typeface="Arial"/>
                <a:ea typeface="Arial"/>
                <a:cs typeface="Arial"/>
                <a:sym typeface="Arial"/>
              </a:rPr>
              <a:t>Check our Activities Page for updates and new information</a:t>
            </a:r>
            <a:endParaRPr/>
          </a:p>
        </p:txBody>
      </p:sp>
      <p:pic>
        <p:nvPicPr>
          <p:cNvPr id="702" name="Google Shape;702;p32"/>
          <p:cNvPicPr preferRelativeResize="0"/>
          <p:nvPr/>
        </p:nvPicPr>
        <p:blipFill rotWithShape="1">
          <a:blip r:embed="rId7">
            <a:alphaModFix/>
          </a:blip>
          <a:srcRect b="0" l="0" r="0" t="0"/>
          <a:stretch/>
        </p:blipFill>
        <p:spPr>
          <a:xfrm>
            <a:off x="8192278" y="968876"/>
            <a:ext cx="3564536" cy="405093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pic>
        <p:nvPicPr>
          <p:cNvPr id="707" name="Google Shape;707;p33"/>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708" name="Google Shape;708;p33"/>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709" name="Google Shape;709;p33"/>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710" name="Google Shape;710;p33"/>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711" name="Google Shape;711;p33"/>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712" name="Google Shape;712;p33"/>
          <p:cNvSpPr txBox="1"/>
          <p:nvPr>
            <p:ph type="title"/>
          </p:nvPr>
        </p:nvSpPr>
        <p:spPr>
          <a:xfrm>
            <a:off x="543065" y="570811"/>
            <a:ext cx="11360800" cy="763600"/>
          </a:xfrm>
          <a:prstGeom prst="rect">
            <a:avLst/>
          </a:prstGeom>
          <a:noFill/>
          <a:ln>
            <a:noFill/>
          </a:ln>
        </p:spPr>
        <p:txBody>
          <a:bodyPr anchorCtr="0" anchor="t" bIns="121900" lIns="121900" spcFirstLastPara="1" rIns="121900" wrap="square" tIns="121900">
            <a:noAutofit/>
          </a:bodyPr>
          <a:lstStyle/>
          <a:p>
            <a:pPr indent="0" lvl="0" marL="0" rtl="0" algn="ctr">
              <a:lnSpc>
                <a:spcPct val="100000"/>
              </a:lnSpc>
              <a:spcBef>
                <a:spcPts val="0"/>
              </a:spcBef>
              <a:spcAft>
                <a:spcPts val="0"/>
              </a:spcAft>
              <a:buSzPts val="990"/>
              <a:buNone/>
            </a:pPr>
            <a:r>
              <a:rPr lang="en-US" sz="4400">
                <a:solidFill>
                  <a:schemeClr val="lt1"/>
                </a:solidFill>
                <a:latin typeface="Arial"/>
                <a:ea typeface="Arial"/>
                <a:cs typeface="Arial"/>
                <a:sym typeface="Arial"/>
              </a:rPr>
              <a:t>Questions?</a:t>
            </a:r>
            <a:endParaRPr sz="4400">
              <a:solidFill>
                <a:schemeClr val="lt1"/>
              </a:solidFill>
              <a:latin typeface="Arial"/>
              <a:ea typeface="Arial"/>
              <a:cs typeface="Arial"/>
              <a:sym typeface="Arial"/>
            </a:endParaRPr>
          </a:p>
        </p:txBody>
      </p:sp>
      <p:sp>
        <p:nvSpPr>
          <p:cNvPr id="713" name="Google Shape;713;p33"/>
          <p:cNvSpPr txBox="1"/>
          <p:nvPr>
            <p:ph idx="1" type="body"/>
          </p:nvPr>
        </p:nvSpPr>
        <p:spPr>
          <a:xfrm>
            <a:off x="598969" y="2221505"/>
            <a:ext cx="9010275" cy="3123145"/>
          </a:xfrm>
          <a:prstGeom prst="rect">
            <a:avLst/>
          </a:prstGeom>
          <a:noFill/>
          <a:ln>
            <a:noFill/>
          </a:ln>
        </p:spPr>
        <p:txBody>
          <a:bodyPr anchorCtr="0" anchor="ctr" bIns="121900" lIns="121900" spcFirstLastPara="1" rIns="121900" wrap="square" tIns="121900">
            <a:noAutofit/>
          </a:bodyPr>
          <a:lstStyle/>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Briefly introduce yourself</a:t>
            </a:r>
            <a:endParaRPr/>
          </a:p>
          <a:p>
            <a:pPr indent="-347121" lvl="0" marL="609585" rtl="0" algn="l">
              <a:lnSpc>
                <a:spcPct val="115000"/>
              </a:lnSpc>
              <a:spcBef>
                <a:spcPts val="0"/>
              </a:spcBef>
              <a:spcAft>
                <a:spcPts val="0"/>
              </a:spcAft>
              <a:buClr>
                <a:schemeClr val="lt1"/>
              </a:buClr>
              <a:buSzPts val="2000"/>
              <a:buFont typeface="Avenir"/>
              <a:buNone/>
            </a:pPr>
            <a:r>
              <a:t/>
            </a:r>
            <a:endParaRPr sz="2667">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What do you want this campaign to accomplish?</a:t>
            </a:r>
            <a:endParaRPr/>
          </a:p>
          <a:p>
            <a:pPr indent="-347121" lvl="0" marL="609585" rtl="0" algn="l">
              <a:lnSpc>
                <a:spcPct val="115000"/>
              </a:lnSpc>
              <a:spcBef>
                <a:spcPts val="0"/>
              </a:spcBef>
              <a:spcAft>
                <a:spcPts val="0"/>
              </a:spcAft>
              <a:buClr>
                <a:schemeClr val="lt1"/>
              </a:buClr>
              <a:buSzPts val="2000"/>
              <a:buFont typeface="Avenir"/>
              <a:buNone/>
            </a:pPr>
            <a:r>
              <a:t/>
            </a:r>
            <a:endParaRPr sz="2667">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Questions for the leadership team?</a:t>
            </a:r>
            <a:endParaRPr/>
          </a:p>
          <a:p>
            <a:pPr indent="-347121" lvl="0" marL="609585" rtl="0" algn="l">
              <a:lnSpc>
                <a:spcPct val="115000"/>
              </a:lnSpc>
              <a:spcBef>
                <a:spcPts val="0"/>
              </a:spcBef>
              <a:spcAft>
                <a:spcPts val="0"/>
              </a:spcAft>
              <a:buClr>
                <a:schemeClr val="lt1"/>
              </a:buClr>
              <a:buSzPts val="2000"/>
              <a:buFont typeface="Avenir"/>
              <a:buNone/>
            </a:pPr>
            <a:r>
              <a:t/>
            </a:r>
            <a:endParaRPr sz="2667">
              <a:solidFill>
                <a:schemeClr val="lt1"/>
              </a:solidFill>
              <a:latin typeface="Arial"/>
              <a:ea typeface="Arial"/>
              <a:cs typeface="Arial"/>
              <a:sym typeface="Arial"/>
            </a:endParaRPr>
          </a:p>
          <a:p>
            <a:pPr indent="-474120" lvl="0" marL="609585" rtl="0" algn="l">
              <a:lnSpc>
                <a:spcPct val="115000"/>
              </a:lnSpc>
              <a:spcBef>
                <a:spcPts val="0"/>
              </a:spcBef>
              <a:spcAft>
                <a:spcPts val="0"/>
              </a:spcAft>
              <a:buClr>
                <a:schemeClr val="lt1"/>
              </a:buClr>
              <a:buSzPts val="2000"/>
              <a:buFont typeface="Avenir"/>
              <a:buChar char="●"/>
            </a:pPr>
            <a:r>
              <a:rPr lang="en-US" sz="2667">
                <a:solidFill>
                  <a:schemeClr val="lt1"/>
                </a:solidFill>
                <a:latin typeface="Arial"/>
                <a:ea typeface="Arial"/>
                <a:cs typeface="Arial"/>
                <a:sym typeface="Arial"/>
              </a:rPr>
              <a:t>Drop ideas and suggestions in the </a:t>
            </a:r>
            <a:r>
              <a:rPr lang="en-US" sz="2667" u="sng">
                <a:solidFill>
                  <a:schemeClr val="lt1"/>
                </a:solidFill>
                <a:latin typeface="Arial"/>
                <a:ea typeface="Arial"/>
                <a:cs typeface="Arial"/>
                <a:sym typeface="Arial"/>
                <a:hlinkClick r:id="rId7">
                  <a:extLst>
                    <a:ext uri="{A12FA001-AC4F-418D-AE19-62706E023703}">
                      <ahyp:hlinkClr val="tx"/>
                    </a:ext>
                  </a:extLst>
                </a:hlinkClick>
              </a:rPr>
              <a:t>Google Jamboard</a:t>
            </a:r>
            <a:endParaRPr sz="2667">
              <a:solidFill>
                <a:schemeClr val="lt1"/>
              </a:solidFill>
              <a:latin typeface="Arial"/>
              <a:ea typeface="Arial"/>
              <a:cs typeface="Arial"/>
              <a:sym typeface="Arial"/>
            </a:endParaRPr>
          </a:p>
        </p:txBody>
      </p:sp>
      <p:pic>
        <p:nvPicPr>
          <p:cNvPr id="714" name="Google Shape;714;p33"/>
          <p:cNvPicPr preferRelativeResize="0"/>
          <p:nvPr/>
        </p:nvPicPr>
        <p:blipFill rotWithShape="1">
          <a:blip r:embed="rId8">
            <a:alphaModFix/>
          </a:blip>
          <a:srcRect b="0" l="0" r="0" t="0"/>
          <a:stretch/>
        </p:blipFill>
        <p:spPr>
          <a:xfrm>
            <a:off x="8851455" y="1573447"/>
            <a:ext cx="2888783" cy="312314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pic>
        <p:nvPicPr>
          <p:cNvPr id="719" name="Google Shape;719;p34"/>
          <p:cNvPicPr preferRelativeResize="0"/>
          <p:nvPr/>
        </p:nvPicPr>
        <p:blipFill rotWithShape="1">
          <a:blip r:embed="rId3">
            <a:alphaModFix/>
          </a:blip>
          <a:srcRect b="0" l="0" r="0" t="0"/>
          <a:stretch/>
        </p:blipFill>
        <p:spPr>
          <a:xfrm>
            <a:off x="0" y="0"/>
            <a:ext cx="12191998" cy="587829"/>
          </a:xfrm>
          <a:prstGeom prst="rect">
            <a:avLst/>
          </a:prstGeom>
          <a:noFill/>
          <a:ln>
            <a:noFill/>
          </a:ln>
        </p:spPr>
      </p:pic>
      <p:pic>
        <p:nvPicPr>
          <p:cNvPr id="720" name="Google Shape;720;p34"/>
          <p:cNvPicPr preferRelativeResize="0"/>
          <p:nvPr/>
        </p:nvPicPr>
        <p:blipFill rotWithShape="1">
          <a:blip r:embed="rId4">
            <a:alphaModFix/>
          </a:blip>
          <a:srcRect b="0" l="0" r="0" t="0"/>
          <a:stretch/>
        </p:blipFill>
        <p:spPr>
          <a:xfrm>
            <a:off x="0" y="6382140"/>
            <a:ext cx="12191998" cy="475860"/>
          </a:xfrm>
          <a:prstGeom prst="rect">
            <a:avLst/>
          </a:prstGeom>
          <a:noFill/>
          <a:ln>
            <a:noFill/>
          </a:ln>
        </p:spPr>
      </p:pic>
      <p:sp>
        <p:nvSpPr>
          <p:cNvPr id="721" name="Google Shape;721;p34"/>
          <p:cNvSpPr txBox="1"/>
          <p:nvPr/>
        </p:nvSpPr>
        <p:spPr>
          <a:xfrm>
            <a:off x="0" y="6456562"/>
            <a:ext cx="12192000" cy="338554"/>
          </a:xfrm>
          <a:prstGeom prst="rect">
            <a:avLst/>
          </a:prstGeom>
          <a:solidFill>
            <a:schemeClr val="dk1">
              <a:alpha val="65882"/>
            </a:schemeClr>
          </a:solid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1600" u="none" cap="none" strike="noStrike">
                <a:solidFill>
                  <a:srgbClr val="FFFFFF"/>
                </a:solidFill>
                <a:latin typeface="Arial"/>
                <a:ea typeface="Arial"/>
                <a:cs typeface="Arial"/>
                <a:sym typeface="Arial"/>
              </a:rPr>
              <a:t>PANGEA - NASA Terrestrial Ecology Field Campaign Scoping Study</a:t>
            </a:r>
            <a:endParaRPr/>
          </a:p>
        </p:txBody>
      </p:sp>
      <p:pic>
        <p:nvPicPr>
          <p:cNvPr id="722" name="Google Shape;722;p34"/>
          <p:cNvPicPr preferRelativeResize="0"/>
          <p:nvPr/>
        </p:nvPicPr>
        <p:blipFill rotWithShape="1">
          <a:blip r:embed="rId5">
            <a:alphaModFix/>
          </a:blip>
          <a:srcRect b="0" l="0" r="0" t="0"/>
          <a:stretch/>
        </p:blipFill>
        <p:spPr>
          <a:xfrm>
            <a:off x="127566" y="5952931"/>
            <a:ext cx="1104075" cy="905069"/>
          </a:xfrm>
          <a:prstGeom prst="rect">
            <a:avLst/>
          </a:prstGeom>
          <a:noFill/>
          <a:ln>
            <a:noFill/>
          </a:ln>
        </p:spPr>
      </p:pic>
      <p:pic>
        <p:nvPicPr>
          <p:cNvPr descr="A picture containing circle, emblem, trademark, logo&#10;&#10;Description automatically generated" id="723" name="Google Shape;723;p34"/>
          <p:cNvPicPr preferRelativeResize="0"/>
          <p:nvPr/>
        </p:nvPicPr>
        <p:blipFill rotWithShape="1">
          <a:blip r:embed="rId6">
            <a:alphaModFix/>
          </a:blip>
          <a:srcRect b="0" l="0" r="0" t="0"/>
          <a:stretch/>
        </p:blipFill>
        <p:spPr>
          <a:xfrm>
            <a:off x="11197002" y="5972595"/>
            <a:ext cx="830108" cy="826808"/>
          </a:xfrm>
          <a:prstGeom prst="rect">
            <a:avLst/>
          </a:prstGeom>
          <a:noFill/>
          <a:ln>
            <a:noFill/>
          </a:ln>
        </p:spPr>
      </p:pic>
      <p:sp>
        <p:nvSpPr>
          <p:cNvPr id="724" name="Google Shape;724;p34"/>
          <p:cNvSpPr txBox="1"/>
          <p:nvPr/>
        </p:nvSpPr>
        <p:spPr>
          <a:xfrm>
            <a:off x="412232" y="938140"/>
            <a:ext cx="11360800" cy="763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990"/>
              <a:buFont typeface="Arial"/>
              <a:buNone/>
            </a:pPr>
            <a:r>
              <a:rPr b="0" i="0" lang="en-US" sz="4267" u="none" cap="none" strike="noStrike">
                <a:solidFill>
                  <a:srgbClr val="FFFFFF"/>
                </a:solidFill>
                <a:latin typeface="Arial"/>
                <a:ea typeface="Arial"/>
                <a:cs typeface="Arial"/>
                <a:sym typeface="Arial"/>
              </a:rPr>
              <a:t>PANGEA Scoping Timeline</a:t>
            </a:r>
            <a:endParaRPr/>
          </a:p>
        </p:txBody>
      </p:sp>
      <p:grpSp>
        <p:nvGrpSpPr>
          <p:cNvPr id="725" name="Google Shape;725;p34"/>
          <p:cNvGrpSpPr/>
          <p:nvPr/>
        </p:nvGrpSpPr>
        <p:grpSpPr>
          <a:xfrm>
            <a:off x="531465" y="2214726"/>
            <a:ext cx="11416700" cy="3244883"/>
            <a:chOff x="290725" y="1648988"/>
            <a:chExt cx="8562525" cy="2433662"/>
          </a:xfrm>
        </p:grpSpPr>
        <p:sp>
          <p:nvSpPr>
            <p:cNvPr id="726" name="Google Shape;726;p34"/>
            <p:cNvSpPr txBox="1"/>
            <p:nvPr/>
          </p:nvSpPr>
          <p:spPr>
            <a:xfrm>
              <a:off x="7559659" y="2587308"/>
              <a:ext cx="606697" cy="917171"/>
            </a:xfrm>
            <a:prstGeom prst="rect">
              <a:avLst/>
            </a:prstGeom>
            <a:solidFill>
              <a:srgbClr val="FBF138"/>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000000"/>
                  </a:solidFill>
                  <a:latin typeface="Avenir"/>
                  <a:ea typeface="Avenir"/>
                  <a:cs typeface="Avenir"/>
                  <a:sym typeface="Avenir"/>
                </a:rPr>
                <a:t>White paper to NASA</a:t>
              </a:r>
              <a:endParaRPr b="0" i="0" sz="1467" u="none" cap="none" strike="noStrike">
                <a:solidFill>
                  <a:srgbClr val="000000"/>
                </a:solidFill>
                <a:latin typeface="Avenir"/>
                <a:ea typeface="Avenir"/>
                <a:cs typeface="Avenir"/>
                <a:sym typeface="Avenir"/>
              </a:endParaRPr>
            </a:p>
          </p:txBody>
        </p:sp>
        <p:grpSp>
          <p:nvGrpSpPr>
            <p:cNvPr id="727" name="Google Shape;727;p34"/>
            <p:cNvGrpSpPr/>
            <p:nvPr/>
          </p:nvGrpSpPr>
          <p:grpSpPr>
            <a:xfrm>
              <a:off x="290725" y="3490075"/>
              <a:ext cx="8562525" cy="592575"/>
              <a:chOff x="280625" y="2541375"/>
              <a:chExt cx="8562525" cy="592575"/>
            </a:xfrm>
          </p:grpSpPr>
          <p:cxnSp>
            <p:nvCxnSpPr>
              <p:cNvPr id="728" name="Google Shape;728;p34"/>
              <p:cNvCxnSpPr/>
              <p:nvPr/>
            </p:nvCxnSpPr>
            <p:spPr>
              <a:xfrm flipH="1" rot="10800000">
                <a:off x="575400" y="2650800"/>
                <a:ext cx="7993200" cy="7500"/>
              </a:xfrm>
              <a:prstGeom prst="straightConnector1">
                <a:avLst/>
              </a:prstGeom>
              <a:noFill/>
              <a:ln cap="flat" cmpd="sng" w="9525">
                <a:solidFill>
                  <a:schemeClr val="lt1"/>
                </a:solidFill>
                <a:prstDash val="solid"/>
                <a:round/>
                <a:headEnd len="sm" w="sm" type="none"/>
                <a:tailEnd len="sm" w="sm" type="none"/>
              </a:ln>
            </p:spPr>
          </p:cxnSp>
          <p:cxnSp>
            <p:nvCxnSpPr>
              <p:cNvPr id="729" name="Google Shape;729;p34"/>
              <p:cNvCxnSpPr/>
              <p:nvPr/>
            </p:nvCxnSpPr>
            <p:spPr>
              <a:xfrm>
                <a:off x="759875"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730" name="Google Shape;730;p34"/>
              <p:cNvCxnSpPr/>
              <p:nvPr/>
            </p:nvCxnSpPr>
            <p:spPr>
              <a:xfrm>
                <a:off x="4946175" y="2541375"/>
                <a:ext cx="0" cy="219600"/>
              </a:xfrm>
              <a:prstGeom prst="straightConnector1">
                <a:avLst/>
              </a:prstGeom>
              <a:noFill/>
              <a:ln cap="flat" cmpd="sng" w="9525">
                <a:solidFill>
                  <a:schemeClr val="lt1"/>
                </a:solidFill>
                <a:prstDash val="solid"/>
                <a:round/>
                <a:headEnd len="sm" w="sm" type="none"/>
                <a:tailEnd len="sm" w="sm" type="none"/>
              </a:ln>
            </p:spPr>
          </p:cxnSp>
          <p:cxnSp>
            <p:nvCxnSpPr>
              <p:cNvPr id="731" name="Google Shape;731;p34"/>
              <p:cNvCxnSpPr/>
              <p:nvPr/>
            </p:nvCxnSpPr>
            <p:spPr>
              <a:xfrm>
                <a:off x="8426250" y="2544750"/>
                <a:ext cx="0" cy="219600"/>
              </a:xfrm>
              <a:prstGeom prst="straightConnector1">
                <a:avLst/>
              </a:prstGeom>
              <a:noFill/>
              <a:ln cap="flat" cmpd="sng" w="9525">
                <a:solidFill>
                  <a:schemeClr val="lt1"/>
                </a:solidFill>
                <a:prstDash val="solid"/>
                <a:round/>
                <a:headEnd len="sm" w="sm" type="none"/>
                <a:tailEnd len="sm" w="sm" type="none"/>
              </a:ln>
            </p:spPr>
          </p:cxnSp>
          <p:sp>
            <p:nvSpPr>
              <p:cNvPr id="732" name="Google Shape;732;p34"/>
              <p:cNvSpPr txBox="1"/>
              <p:nvPr/>
            </p:nvSpPr>
            <p:spPr>
              <a:xfrm>
                <a:off x="280625"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Nov 2023 </a:t>
                </a:r>
                <a:endParaRPr b="0" i="0" sz="1333" u="none" cap="none" strike="noStrike">
                  <a:solidFill>
                    <a:srgbClr val="FFFFFF"/>
                  </a:solidFill>
                  <a:latin typeface="Avenir"/>
                  <a:ea typeface="Avenir"/>
                  <a:cs typeface="Avenir"/>
                  <a:sym typeface="Avenir"/>
                </a:endParaRPr>
              </a:p>
            </p:txBody>
          </p:sp>
          <p:sp>
            <p:nvSpPr>
              <p:cNvPr id="733" name="Google Shape;733;p34"/>
              <p:cNvSpPr txBox="1"/>
              <p:nvPr/>
            </p:nvSpPr>
            <p:spPr>
              <a:xfrm>
                <a:off x="7884650"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Jan 2025</a:t>
                </a:r>
                <a:endParaRPr b="0" i="0" sz="1333" u="none" cap="none" strike="noStrike">
                  <a:solidFill>
                    <a:srgbClr val="FFFFFF"/>
                  </a:solidFill>
                  <a:latin typeface="Avenir"/>
                  <a:ea typeface="Avenir"/>
                  <a:cs typeface="Avenir"/>
                  <a:sym typeface="Avenir"/>
                </a:endParaRPr>
              </a:p>
            </p:txBody>
          </p:sp>
          <p:sp>
            <p:nvSpPr>
              <p:cNvPr id="734" name="Google Shape;734;p34"/>
              <p:cNvSpPr txBox="1"/>
              <p:nvPr/>
            </p:nvSpPr>
            <p:spPr>
              <a:xfrm>
                <a:off x="4451500"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July 2024</a:t>
                </a:r>
                <a:endParaRPr b="0" i="0" sz="1333" u="none" cap="none" strike="noStrike">
                  <a:solidFill>
                    <a:srgbClr val="FFFFFF"/>
                  </a:solidFill>
                  <a:latin typeface="Avenir"/>
                  <a:ea typeface="Avenir"/>
                  <a:cs typeface="Avenir"/>
                  <a:sym typeface="Avenir"/>
                </a:endParaRPr>
              </a:p>
            </p:txBody>
          </p:sp>
          <p:cxnSp>
            <p:nvCxnSpPr>
              <p:cNvPr id="735" name="Google Shape;735;p34"/>
              <p:cNvCxnSpPr/>
              <p:nvPr/>
            </p:nvCxnSpPr>
            <p:spPr>
              <a:xfrm>
                <a:off x="2750825" y="2541375"/>
                <a:ext cx="0" cy="219600"/>
              </a:xfrm>
              <a:prstGeom prst="straightConnector1">
                <a:avLst/>
              </a:prstGeom>
              <a:noFill/>
              <a:ln cap="flat" cmpd="sng" w="9525">
                <a:solidFill>
                  <a:schemeClr val="lt1"/>
                </a:solidFill>
                <a:prstDash val="solid"/>
                <a:round/>
                <a:headEnd len="sm" w="sm" type="none"/>
                <a:tailEnd len="sm" w="sm" type="none"/>
              </a:ln>
            </p:spPr>
          </p:cxnSp>
          <p:sp>
            <p:nvSpPr>
              <p:cNvPr id="736" name="Google Shape;736;p34"/>
              <p:cNvSpPr txBox="1"/>
              <p:nvPr/>
            </p:nvSpPr>
            <p:spPr>
              <a:xfrm>
                <a:off x="2271563"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Mar 2024</a:t>
                </a:r>
                <a:endParaRPr b="0" i="0" sz="1333" u="none" cap="none" strike="noStrike">
                  <a:solidFill>
                    <a:srgbClr val="FFFFFF"/>
                  </a:solidFill>
                  <a:latin typeface="Avenir"/>
                  <a:ea typeface="Avenir"/>
                  <a:cs typeface="Avenir"/>
                  <a:sym typeface="Avenir"/>
                </a:endParaRPr>
              </a:p>
            </p:txBody>
          </p:sp>
          <p:cxnSp>
            <p:nvCxnSpPr>
              <p:cNvPr id="737" name="Google Shape;737;p34"/>
              <p:cNvCxnSpPr/>
              <p:nvPr/>
            </p:nvCxnSpPr>
            <p:spPr>
              <a:xfrm>
                <a:off x="7266225"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738" name="Google Shape;738;p34"/>
              <p:cNvCxnSpPr/>
              <p:nvPr/>
            </p:nvCxnSpPr>
            <p:spPr>
              <a:xfrm>
                <a:off x="6106200" y="2544750"/>
                <a:ext cx="0" cy="219600"/>
              </a:xfrm>
              <a:prstGeom prst="straightConnector1">
                <a:avLst/>
              </a:prstGeom>
              <a:noFill/>
              <a:ln cap="flat" cmpd="sng" w="9525">
                <a:solidFill>
                  <a:schemeClr val="lt1"/>
                </a:solidFill>
                <a:prstDash val="solid"/>
                <a:round/>
                <a:headEnd len="sm" w="sm" type="none"/>
                <a:tailEnd len="sm" w="sm" type="none"/>
              </a:ln>
            </p:spPr>
          </p:cxnSp>
          <p:cxnSp>
            <p:nvCxnSpPr>
              <p:cNvPr id="739" name="Google Shape;739;p34"/>
              <p:cNvCxnSpPr/>
              <p:nvPr/>
            </p:nvCxnSpPr>
            <p:spPr>
              <a:xfrm>
                <a:off x="3848500" y="2541375"/>
                <a:ext cx="0" cy="219600"/>
              </a:xfrm>
              <a:prstGeom prst="straightConnector1">
                <a:avLst/>
              </a:prstGeom>
              <a:noFill/>
              <a:ln cap="flat" cmpd="sng" w="9525">
                <a:solidFill>
                  <a:schemeClr val="lt1"/>
                </a:solidFill>
                <a:prstDash val="solid"/>
                <a:round/>
                <a:headEnd len="sm" w="sm" type="none"/>
                <a:tailEnd len="sm" w="sm" type="none"/>
              </a:ln>
            </p:spPr>
          </p:cxnSp>
          <p:cxnSp>
            <p:nvCxnSpPr>
              <p:cNvPr id="740" name="Google Shape;740;p34"/>
              <p:cNvCxnSpPr/>
              <p:nvPr/>
            </p:nvCxnSpPr>
            <p:spPr>
              <a:xfrm>
                <a:off x="1733100" y="2541375"/>
                <a:ext cx="0" cy="219600"/>
              </a:xfrm>
              <a:prstGeom prst="straightConnector1">
                <a:avLst/>
              </a:prstGeom>
              <a:noFill/>
              <a:ln cap="flat" cmpd="sng" w="9525">
                <a:solidFill>
                  <a:schemeClr val="lt1"/>
                </a:solidFill>
                <a:prstDash val="solid"/>
                <a:round/>
                <a:headEnd len="sm" w="sm" type="none"/>
                <a:tailEnd len="sm" w="sm" type="none"/>
              </a:ln>
            </p:spPr>
          </p:cxnSp>
          <p:sp>
            <p:nvSpPr>
              <p:cNvPr id="741" name="Google Shape;741;p34"/>
              <p:cNvSpPr txBox="1"/>
              <p:nvPr/>
            </p:nvSpPr>
            <p:spPr>
              <a:xfrm>
                <a:off x="6786963"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Nov 2024</a:t>
                </a:r>
                <a:endParaRPr b="0" i="0" sz="1333" u="none" cap="none" strike="noStrike">
                  <a:solidFill>
                    <a:srgbClr val="FFFFFF"/>
                  </a:solidFill>
                  <a:latin typeface="Avenir"/>
                  <a:ea typeface="Avenir"/>
                  <a:cs typeface="Avenir"/>
                  <a:sym typeface="Avenir"/>
                </a:endParaRPr>
              </a:p>
            </p:txBody>
          </p:sp>
          <p:sp>
            <p:nvSpPr>
              <p:cNvPr id="742" name="Google Shape;742;p34"/>
              <p:cNvSpPr txBox="1"/>
              <p:nvPr/>
            </p:nvSpPr>
            <p:spPr>
              <a:xfrm>
                <a:off x="1240800"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Jan 2024</a:t>
                </a:r>
                <a:endParaRPr b="0" i="0" sz="1333" u="none" cap="none" strike="noStrike">
                  <a:solidFill>
                    <a:srgbClr val="FFFFFF"/>
                  </a:solidFill>
                  <a:latin typeface="Avenir"/>
                  <a:ea typeface="Avenir"/>
                  <a:cs typeface="Avenir"/>
                  <a:sym typeface="Avenir"/>
                </a:endParaRPr>
              </a:p>
            </p:txBody>
          </p:sp>
          <p:sp>
            <p:nvSpPr>
              <p:cNvPr id="743" name="Google Shape;743;p34"/>
              <p:cNvSpPr txBox="1"/>
              <p:nvPr/>
            </p:nvSpPr>
            <p:spPr>
              <a:xfrm>
                <a:off x="3369238" y="2760975"/>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May 2024</a:t>
                </a:r>
                <a:endParaRPr b="0" i="0" sz="1333" u="none" cap="none" strike="noStrike">
                  <a:solidFill>
                    <a:srgbClr val="FFFFFF"/>
                  </a:solidFill>
                  <a:latin typeface="Avenir"/>
                  <a:ea typeface="Avenir"/>
                  <a:cs typeface="Avenir"/>
                  <a:sym typeface="Avenir"/>
                </a:endParaRPr>
              </a:p>
            </p:txBody>
          </p:sp>
          <p:sp>
            <p:nvSpPr>
              <p:cNvPr id="744" name="Google Shape;744;p34"/>
              <p:cNvSpPr txBox="1"/>
              <p:nvPr/>
            </p:nvSpPr>
            <p:spPr>
              <a:xfrm>
                <a:off x="5626938" y="2764350"/>
                <a:ext cx="958500" cy="3696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Sept 2024</a:t>
                </a:r>
                <a:endParaRPr b="0" i="0" sz="1333" u="none" cap="none" strike="noStrike">
                  <a:solidFill>
                    <a:srgbClr val="FFFFFF"/>
                  </a:solidFill>
                  <a:latin typeface="Avenir"/>
                  <a:ea typeface="Avenir"/>
                  <a:cs typeface="Avenir"/>
                  <a:sym typeface="Avenir"/>
                </a:endParaRPr>
              </a:p>
            </p:txBody>
          </p:sp>
        </p:grpSp>
        <p:sp>
          <p:nvSpPr>
            <p:cNvPr id="745" name="Google Shape;745;p34"/>
            <p:cNvSpPr txBox="1"/>
            <p:nvPr/>
          </p:nvSpPr>
          <p:spPr>
            <a:xfrm>
              <a:off x="351800" y="2229500"/>
              <a:ext cx="784800" cy="478200"/>
            </a:xfrm>
            <a:prstGeom prst="rect">
              <a:avLst/>
            </a:prstGeom>
            <a:solidFill>
              <a:srgbClr val="E97453"/>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Kick-off webinar </a:t>
              </a:r>
              <a:endParaRPr b="0" i="0" sz="1467" u="none" cap="none" strike="noStrike">
                <a:solidFill>
                  <a:srgbClr val="FFFFFF"/>
                </a:solidFill>
                <a:latin typeface="Avenir"/>
                <a:ea typeface="Avenir"/>
                <a:cs typeface="Avenir"/>
                <a:sym typeface="Avenir"/>
              </a:endParaRPr>
            </a:p>
          </p:txBody>
        </p:sp>
        <p:sp>
          <p:nvSpPr>
            <p:cNvPr id="746" name="Google Shape;746;p34"/>
            <p:cNvSpPr txBox="1"/>
            <p:nvPr/>
          </p:nvSpPr>
          <p:spPr>
            <a:xfrm>
              <a:off x="858025" y="1649000"/>
              <a:ext cx="815700" cy="478200"/>
            </a:xfrm>
            <a:prstGeom prst="rect">
              <a:avLst/>
            </a:prstGeom>
            <a:solidFill>
              <a:srgbClr val="D65D42"/>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AGU Town Hall</a:t>
              </a:r>
              <a:endParaRPr b="0" i="0" sz="1467"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67"/>
                <a:buFont typeface="Arial"/>
                <a:buNone/>
              </a:pPr>
              <a:r>
                <a:t/>
              </a:r>
              <a:endParaRPr b="0" i="0" sz="1467"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000000"/>
                  </a:solidFill>
                  <a:latin typeface="Avenir"/>
                  <a:ea typeface="Avenir"/>
                  <a:cs typeface="Avenir"/>
                  <a:sym typeface="Avenir"/>
                </a:rPr>
                <a:t>c</a:t>
              </a:r>
              <a:endParaRPr b="0" i="0" sz="1467" u="none" cap="none" strike="noStrike">
                <a:solidFill>
                  <a:srgbClr val="000000"/>
                </a:solidFill>
                <a:latin typeface="Avenir"/>
                <a:ea typeface="Avenir"/>
                <a:cs typeface="Avenir"/>
                <a:sym typeface="Avenir"/>
              </a:endParaRPr>
            </a:p>
          </p:txBody>
        </p:sp>
        <p:grpSp>
          <p:nvGrpSpPr>
            <p:cNvPr id="747" name="Google Shape;747;p34"/>
            <p:cNvGrpSpPr/>
            <p:nvPr/>
          </p:nvGrpSpPr>
          <p:grpSpPr>
            <a:xfrm>
              <a:off x="858024" y="2785235"/>
              <a:ext cx="6701625" cy="338700"/>
              <a:chOff x="744875" y="3125610"/>
              <a:chExt cx="6449451" cy="338700"/>
            </a:xfrm>
          </p:grpSpPr>
          <p:sp>
            <p:nvSpPr>
              <p:cNvPr id="748" name="Google Shape;748;p34"/>
              <p:cNvSpPr/>
              <p:nvPr/>
            </p:nvSpPr>
            <p:spPr>
              <a:xfrm>
                <a:off x="744875" y="3168638"/>
                <a:ext cx="6449451" cy="243940"/>
              </a:xfrm>
              <a:prstGeom prst="rect">
                <a:avLst/>
              </a:prstGeom>
              <a:solidFill>
                <a:srgbClr val="9CC1DD"/>
              </a:solidFill>
              <a:ln>
                <a:noFill/>
              </a:ln>
              <a:effectLst>
                <a:outerShdw blurRad="57150" rotWithShape="0" algn="bl" dir="5400000" dist="19050">
                  <a:srgbClr val="000000">
                    <a:alpha val="4980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749" name="Google Shape;749;p34"/>
              <p:cNvSpPr txBox="1"/>
              <p:nvPr/>
            </p:nvSpPr>
            <p:spPr>
              <a:xfrm>
                <a:off x="3052205" y="3125610"/>
                <a:ext cx="1834800" cy="338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1" i="0" lang="en-US" sz="1333" u="none" cap="none" strike="noStrike">
                    <a:solidFill>
                      <a:srgbClr val="000000"/>
                    </a:solidFill>
                    <a:latin typeface="Avenir"/>
                    <a:ea typeface="Avenir"/>
                    <a:cs typeface="Avenir"/>
                    <a:sym typeface="Avenir"/>
                  </a:rPr>
                  <a:t>Working groups </a:t>
                </a:r>
                <a:endParaRPr b="1" i="0" sz="1333" u="none" cap="none" strike="noStrike">
                  <a:solidFill>
                    <a:srgbClr val="000000"/>
                  </a:solidFill>
                  <a:latin typeface="Avenir"/>
                  <a:ea typeface="Avenir"/>
                  <a:cs typeface="Avenir"/>
                  <a:sym typeface="Avenir"/>
                </a:endParaRPr>
              </a:p>
            </p:txBody>
          </p:sp>
        </p:grpSp>
        <p:sp>
          <p:nvSpPr>
            <p:cNvPr id="750" name="Google Shape;750;p34"/>
            <p:cNvSpPr txBox="1"/>
            <p:nvPr/>
          </p:nvSpPr>
          <p:spPr>
            <a:xfrm>
              <a:off x="1403830" y="2221013"/>
              <a:ext cx="862800" cy="478200"/>
            </a:xfrm>
            <a:prstGeom prst="rect">
              <a:avLst/>
            </a:prstGeom>
            <a:solidFill>
              <a:srgbClr val="C34631"/>
            </a:solidFill>
            <a:ln>
              <a:noFill/>
            </a:ln>
          </p:spPr>
          <p:txBody>
            <a:bodyPr anchorCtr="0" anchor="t" bIns="0" lIns="0" spcFirstLastPara="1" rIns="0" wrap="square" tIns="121900">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Africa Regional Consultation</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venir"/>
                <a:ea typeface="Avenir"/>
                <a:cs typeface="Avenir"/>
                <a:sym typeface="Avenir"/>
              </a:endParaRPr>
            </a:p>
          </p:txBody>
        </p:sp>
        <p:sp>
          <p:nvSpPr>
            <p:cNvPr id="751" name="Google Shape;751;p34"/>
            <p:cNvSpPr txBox="1"/>
            <p:nvPr/>
          </p:nvSpPr>
          <p:spPr>
            <a:xfrm>
              <a:off x="3858588" y="2223207"/>
              <a:ext cx="815700" cy="478200"/>
            </a:xfrm>
            <a:prstGeom prst="rect">
              <a:avLst/>
            </a:prstGeom>
            <a:solidFill>
              <a:srgbClr val="B12E21"/>
            </a:solid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Americas Regional Consultation</a:t>
              </a:r>
              <a:endParaRPr b="0" i="0" sz="1400"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752" name="Google Shape;752;p34"/>
            <p:cNvSpPr txBox="1"/>
            <p:nvPr/>
          </p:nvSpPr>
          <p:spPr>
            <a:xfrm>
              <a:off x="2818150" y="2229663"/>
              <a:ext cx="862800" cy="478200"/>
            </a:xfrm>
            <a:prstGeom prst="rect">
              <a:avLst/>
            </a:prstGeom>
            <a:solidFill>
              <a:srgbClr val="9E1613"/>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Community workshop</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p:txBody>
        </p:sp>
        <p:sp>
          <p:nvSpPr>
            <p:cNvPr id="753" name="Google Shape;753;p34"/>
            <p:cNvSpPr txBox="1"/>
            <p:nvPr/>
          </p:nvSpPr>
          <p:spPr>
            <a:xfrm>
              <a:off x="5656825" y="2229663"/>
              <a:ext cx="815700" cy="478200"/>
            </a:xfrm>
            <a:prstGeom prst="rect">
              <a:avLst/>
            </a:prstGeom>
            <a:solidFill>
              <a:srgbClr val="8B0001"/>
            </a:solidFill>
            <a:ln cap="flat" cmpd="sng" w="9525">
              <a:solidFill>
                <a:srgbClr val="8B000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0" i="0" lang="en-US" sz="1333" u="none" cap="none" strike="noStrike">
                  <a:solidFill>
                    <a:srgbClr val="FFFFFF"/>
                  </a:solidFill>
                  <a:latin typeface="Avenir"/>
                  <a:ea typeface="Avenir"/>
                  <a:cs typeface="Avenir"/>
                  <a:sym typeface="Avenir"/>
                </a:rPr>
                <a:t>Webinar + Feedback</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p:txBody>
        </p:sp>
        <p:grpSp>
          <p:nvGrpSpPr>
            <p:cNvPr id="754" name="Google Shape;754;p34"/>
            <p:cNvGrpSpPr/>
            <p:nvPr/>
          </p:nvGrpSpPr>
          <p:grpSpPr>
            <a:xfrm>
              <a:off x="858031" y="3125933"/>
              <a:ext cx="6701625" cy="338700"/>
              <a:chOff x="744875" y="3127608"/>
              <a:chExt cx="6449451" cy="338700"/>
            </a:xfrm>
          </p:grpSpPr>
          <p:sp>
            <p:nvSpPr>
              <p:cNvPr id="755" name="Google Shape;755;p34"/>
              <p:cNvSpPr/>
              <p:nvPr/>
            </p:nvSpPr>
            <p:spPr>
              <a:xfrm>
                <a:off x="744875" y="3168638"/>
                <a:ext cx="6449451" cy="243940"/>
              </a:xfrm>
              <a:prstGeom prst="rect">
                <a:avLst/>
              </a:prstGeom>
              <a:solidFill>
                <a:srgbClr val="327FB8"/>
              </a:solidFill>
              <a:ln>
                <a:noFill/>
              </a:ln>
              <a:effectLst>
                <a:outerShdw blurRad="57150" rotWithShape="0" algn="bl" dir="5400000" dist="19050">
                  <a:srgbClr val="000000">
                    <a:alpha val="4980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756" name="Google Shape;756;p34"/>
              <p:cNvSpPr txBox="1"/>
              <p:nvPr/>
            </p:nvSpPr>
            <p:spPr>
              <a:xfrm>
                <a:off x="3093118" y="3127608"/>
                <a:ext cx="1834800" cy="338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venir"/>
                  <a:buNone/>
                </a:pPr>
                <a:r>
                  <a:rPr b="1" i="0" lang="en-US" sz="1333" u="none" cap="none" strike="noStrike">
                    <a:solidFill>
                      <a:srgbClr val="FFFFFF"/>
                    </a:solidFill>
                    <a:latin typeface="Avenir"/>
                    <a:ea typeface="Avenir"/>
                    <a:cs typeface="Avenir"/>
                    <a:sym typeface="Avenir"/>
                  </a:rPr>
                  <a:t>Community engagement</a:t>
                </a:r>
                <a:endParaRPr b="1" i="0" sz="1333" u="none" cap="none" strike="noStrike">
                  <a:solidFill>
                    <a:srgbClr val="FFFFFF"/>
                  </a:solidFill>
                  <a:latin typeface="Avenir"/>
                  <a:ea typeface="Avenir"/>
                  <a:cs typeface="Avenir"/>
                  <a:sym typeface="Avenir"/>
                </a:endParaRPr>
              </a:p>
            </p:txBody>
          </p:sp>
        </p:grpSp>
        <p:sp>
          <p:nvSpPr>
            <p:cNvPr id="757" name="Google Shape;757;p34"/>
            <p:cNvSpPr txBox="1"/>
            <p:nvPr/>
          </p:nvSpPr>
          <p:spPr>
            <a:xfrm>
              <a:off x="6116100" y="1648988"/>
              <a:ext cx="815700" cy="478200"/>
            </a:xfrm>
            <a:prstGeom prst="rect">
              <a:avLst/>
            </a:prstGeom>
            <a:solidFill>
              <a:srgbClr val="6A0001"/>
            </a:solid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467"/>
                <a:buFont typeface="Avenir"/>
                <a:buNone/>
              </a:pPr>
              <a:r>
                <a:rPr b="0" i="0" lang="en-US" sz="1467" u="none" cap="none" strike="noStrike">
                  <a:solidFill>
                    <a:srgbClr val="FFFFFF"/>
                  </a:solidFill>
                  <a:latin typeface="Avenir"/>
                  <a:ea typeface="Avenir"/>
                  <a:cs typeface="Avenir"/>
                  <a:sym typeface="Avenir"/>
                </a:rPr>
                <a:t>Writing workshop</a:t>
              </a:r>
              <a:endParaRPr b="0" i="0" sz="1467" u="none" cap="none" strike="noStrike">
                <a:solidFill>
                  <a:srgbClr val="FFFFFF"/>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Avenir"/>
                <a:ea typeface="Avenir"/>
                <a:cs typeface="Avenir"/>
                <a:sym typeface="Avenir"/>
              </a:endParaRPr>
            </a:p>
          </p:txBody>
        </p:sp>
      </p:grpSp>
      <p:sp>
        <p:nvSpPr>
          <p:cNvPr id="758" name="Google Shape;758;p34"/>
          <p:cNvSpPr txBox="1"/>
          <p:nvPr/>
        </p:nvSpPr>
        <p:spPr>
          <a:xfrm>
            <a:off x="5288616" y="2231474"/>
            <a:ext cx="1087600" cy="637600"/>
          </a:xfrm>
          <a:prstGeom prst="rect">
            <a:avLst/>
          </a:prstGeom>
          <a:solidFill>
            <a:srgbClr val="B12E21"/>
          </a:solidFill>
          <a:ln>
            <a:noFill/>
          </a:ln>
        </p:spPr>
        <p:txBody>
          <a:bodyPr anchorCtr="0" anchor="t" bIns="0" lIns="0" spcFirstLastPara="1" rIns="0" wrap="square" tIns="91425">
            <a:noAutofit/>
          </a:bodyPr>
          <a:lstStyle/>
          <a:p>
            <a:pPr indent="0" lvl="0" marL="0" marR="0" rtl="0" algn="ctr">
              <a:lnSpc>
                <a:spcPct val="100000"/>
              </a:lnSpc>
              <a:spcBef>
                <a:spcPts val="0"/>
              </a:spcBef>
              <a:spcAft>
                <a:spcPts val="0"/>
              </a:spcAft>
              <a:buClr>
                <a:srgbClr val="000000"/>
              </a:buClr>
              <a:buSzPts val="1400"/>
              <a:buFont typeface="Avenir"/>
              <a:buNone/>
            </a:pPr>
            <a:r>
              <a:rPr b="0" i="0" lang="en-US" sz="1400" u="none" cap="none" strike="noStrike">
                <a:solidFill>
                  <a:srgbClr val="FFFFFF"/>
                </a:solidFill>
                <a:latin typeface="Avenir"/>
                <a:ea typeface="Avenir"/>
                <a:cs typeface="Avenir"/>
                <a:sym typeface="Avenir"/>
              </a:rPr>
              <a:t>Asia Regional Consultation</a:t>
            </a:r>
            <a:endParaRPr b="0" i="0" sz="1400" u="none" cap="none" strike="noStrike">
              <a:solidFill>
                <a:srgbClr val="FFFFFF"/>
              </a:solidFill>
              <a:latin typeface="Avenir"/>
              <a:ea typeface="Avenir"/>
              <a:cs typeface="Avenir"/>
              <a:sym typeface="Avenir"/>
            </a:endParaRPr>
          </a:p>
        </p:txBody>
      </p:sp>
      <p:pic>
        <p:nvPicPr>
          <p:cNvPr id="759" name="Google Shape;759;p34"/>
          <p:cNvPicPr preferRelativeResize="0"/>
          <p:nvPr/>
        </p:nvPicPr>
        <p:blipFill rotWithShape="1">
          <a:blip r:embed="rId7">
            <a:alphaModFix/>
          </a:blip>
          <a:srcRect b="0" l="0" r="0" t="0"/>
          <a:stretch/>
        </p:blipFill>
        <p:spPr>
          <a:xfrm>
            <a:off x="9840549" y="897402"/>
            <a:ext cx="1893849" cy="21522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2023-10-23T02:11:25Z</dcterms:created>
  <dc:creator>elsa ordway</dc:creator>
</cp:coreProperties>
</file>