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5" r:id="rId2"/>
  </p:sldMasterIdLst>
  <p:notesMasterIdLst>
    <p:notesMasterId r:id="rId18"/>
  </p:notesMasterIdLst>
  <p:sldIdLst>
    <p:sldId id="256" r:id="rId3"/>
    <p:sldId id="257" r:id="rId4"/>
    <p:sldId id="259" r:id="rId5"/>
    <p:sldId id="258" r:id="rId6"/>
    <p:sldId id="260" r:id="rId7"/>
    <p:sldId id="261" r:id="rId8"/>
    <p:sldId id="262" r:id="rId9"/>
    <p:sldId id="274" r:id="rId10"/>
    <p:sldId id="264" r:id="rId11"/>
    <p:sldId id="265" r:id="rId12"/>
    <p:sldId id="268" r:id="rId13"/>
    <p:sldId id="269" r:id="rId14"/>
    <p:sldId id="270" r:id="rId15"/>
    <p:sldId id="275" r:id="rId16"/>
    <p:sldId id="277" r:id="rId17"/>
  </p:sldIdLst>
  <p:sldSz cx="12192000" cy="6858000"/>
  <p:notesSz cx="6858000" cy="9144000"/>
  <p:embeddedFontLst>
    <p:embeddedFont>
      <p:font typeface="Palatino Linotype" panose="02040502050505030304" pitchFamily="18"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h9fMSKOjDhJ5h4Mvk/vK3wRGoWG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B4AF4A-B358-BADC-026D-D63786063341}" name="deborah.delgado" initials="" userId="S::deborah.delgado@pucp.pe::9cafa94e-0f93-479a-90c6-1b79a4c8fd2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Isaac Aguila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8560"/>
  </p:normalViewPr>
  <p:slideViewPr>
    <p:cSldViewPr snapToGrid="0">
      <p:cViewPr varScale="1">
        <p:scale>
          <a:sx n="66" d="100"/>
          <a:sy n="66" d="100"/>
        </p:scale>
        <p:origin x="1303"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3.fntdata"/><Relationship Id="rId42"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PANGEA Cameroon Women's Session - incredibly grateful to Adia Bey for organizing and leading this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PANGEA Cameroon Women's Session - incredibly grateful to Adia Bey for organizing and leading this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dda4076e57_0_5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dda4076e57_0_5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g2dda4076e57_0_5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dda4076e57_0_5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dda4076e57_0_5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Important topics that emerged: </a:t>
            </a:r>
            <a:endParaRPr dirty="0"/>
          </a:p>
          <a:p>
            <a:pPr marL="0" lvl="0" indent="0" algn="l" rtl="0">
              <a:lnSpc>
                <a:spcPct val="175000"/>
              </a:lnSpc>
              <a:spcBef>
                <a:spcPts val="0"/>
              </a:spcBef>
              <a:spcAft>
                <a:spcPts val="0"/>
              </a:spcAft>
              <a:buClr>
                <a:schemeClr val="dk1"/>
              </a:buClr>
              <a:buSzPts val="1100"/>
              <a:buFont typeface="Arial"/>
              <a:buNone/>
            </a:pPr>
            <a:r>
              <a:rPr lang="en-US" dirty="0"/>
              <a:t>The workshop highlighted key themes like the profound knowledge Indigenous communities hold about their territories and the urgency of protecting those areas. Emphasizing Indigenous collaboration as essential, it addressed concerns ranging from water and biodiversity to fire management. The discussion advocated for a shift in viewing Indigenous peoples not as passive recipients but as active partners in research and development efforts. It also explored strategies for respectful research, integrating Indigenous perspectives, and providing training in technologies like drones. Importantly, the workshop stressed the necessity of including traditional knowledge in data integration and recognizing Indigenous expertise for effective scientific monitoring and conservation efforts.</a:t>
            </a:r>
            <a:endParaRPr dirty="0"/>
          </a:p>
          <a:p>
            <a:pPr marL="0" lvl="0" indent="0" algn="l" rtl="0">
              <a:spcBef>
                <a:spcPts val="0"/>
              </a:spcBef>
              <a:spcAft>
                <a:spcPts val="0"/>
              </a:spcAft>
              <a:buNone/>
            </a:pPr>
            <a:endParaRPr dirty="0"/>
          </a:p>
        </p:txBody>
      </p:sp>
      <p:sp>
        <p:nvSpPr>
          <p:cNvPr id="192" name="Google Shape;192;g2dda4076e57_0_5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D0D0D"/>
                </a:solidFill>
                <a:effectLst/>
                <a:highlight>
                  <a:srgbClr val="FFFFFF"/>
                </a:highlight>
                <a:latin typeface="Söhne"/>
              </a:rPr>
              <a:t>We need to acknowledge historical biases and adopt transformative practices for equitable collaboration. This means prioritizing long-term relationships with local communities, centering their needs in our research goals, and ensuring culturally responsive engagement. Our best practices include co-developing research questions, transparent collaboration guidelines, respecting data sovereignty, and supporting economic justice. Let's shift towards community-centered science to build meaningful collaborations and rectify historical harms in tropical research. Please come up to me if these topics interest you!</a:t>
            </a: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8582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dda4076e5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2dda4076e57_0_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VZ note: I would introduce the idea of bi-directional flow of information here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dda4076e57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dda4076e57_0_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dda4076e57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2dda4076e57_0_2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Emphasis on applications! - New Earth Science 2 Action strategy</a:t>
            </a:r>
            <a:endParaRPr/>
          </a:p>
          <a:p>
            <a:pPr marL="0" lvl="0" indent="0" algn="l" rtl="0">
              <a:lnSpc>
                <a:spcPct val="100000"/>
              </a:lnSpc>
              <a:spcBef>
                <a:spcPts val="0"/>
              </a:spcBef>
              <a:spcAft>
                <a:spcPts val="0"/>
              </a:spcAft>
              <a:buClr>
                <a:schemeClr val="dk1"/>
              </a:buClr>
              <a:buSzPts val="1200"/>
              <a:buFont typeface="Calibri"/>
              <a:buNone/>
            </a:pPr>
            <a:r>
              <a:rPr lang="en-US"/>
              <a:t>NASA wants to encourage people to cross the layers of the pyramid</a:t>
            </a:r>
            <a:endParaRPr/>
          </a:p>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dda4076e57_0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2dda4076e57_0_3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dda4076e57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g2dda4076e57_0_4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dda4076e57_0_5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2dda4076e57_0_5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Por un </a:t>
            </a:r>
            <a:r>
              <a:rPr lang="en-US" dirty="0" err="1"/>
              <a:t>lado</a:t>
            </a:r>
            <a:r>
              <a:rPr lang="en-US" dirty="0"/>
              <a:t> </a:t>
            </a:r>
            <a:r>
              <a:rPr lang="en-US" dirty="0" err="1"/>
              <a:t>esta</a:t>
            </a:r>
            <a:r>
              <a:rPr lang="en-US" dirty="0"/>
              <a:t> </a:t>
            </a:r>
            <a:r>
              <a:rPr lang="en-US" dirty="0" err="1"/>
              <a:t>trabajar</a:t>
            </a:r>
            <a:r>
              <a:rPr lang="en-US" dirty="0"/>
              <a:t> con las </a:t>
            </a:r>
            <a:r>
              <a:rPr lang="en-US" dirty="0" err="1"/>
              <a:t>organizaciones</a:t>
            </a:r>
            <a:r>
              <a:rPr lang="en-US" dirty="0"/>
              <a:t> </a:t>
            </a:r>
            <a:r>
              <a:rPr lang="en-US" dirty="0" err="1"/>
              <a:t>ind’igenas</a:t>
            </a:r>
            <a:r>
              <a:rPr lang="en-US" dirty="0"/>
              <a:t> a </a:t>
            </a:r>
            <a:r>
              <a:rPr lang="en-US" dirty="0" err="1"/>
              <a:t>nivel</a:t>
            </a:r>
            <a:r>
              <a:rPr lang="en-US" dirty="0"/>
              <a:t> local para </a:t>
            </a:r>
            <a:r>
              <a:rPr lang="en-US" dirty="0" err="1"/>
              <a:t>generar</a:t>
            </a:r>
            <a:r>
              <a:rPr lang="en-US" dirty="0"/>
              <a:t> </a:t>
            </a:r>
            <a:r>
              <a:rPr lang="en-US" dirty="0" err="1"/>
              <a:t>capacidades</a:t>
            </a:r>
            <a:r>
              <a:rPr lang="en-US" dirty="0"/>
              <a:t> *</a:t>
            </a:r>
            <a:r>
              <a:rPr lang="en-US" dirty="0" err="1"/>
              <a:t>ej</a:t>
            </a:r>
            <a:r>
              <a:rPr lang="en-US" dirty="0"/>
              <a:t>. </a:t>
            </a:r>
            <a:r>
              <a:rPr lang="en-US" dirty="0" err="1"/>
              <a:t>Estudiantes</a:t>
            </a:r>
            <a:r>
              <a:rPr lang="en-US" dirty="0"/>
              <a:t> de </a:t>
            </a:r>
            <a:r>
              <a:rPr lang="en-US" dirty="0" err="1"/>
              <a:t>universidades</a:t>
            </a:r>
            <a:r>
              <a:rPr lang="en-US" dirty="0"/>
              <a:t> </a:t>
            </a:r>
            <a:r>
              <a:rPr lang="en-US" dirty="0" err="1"/>
              <a:t>aliadas</a:t>
            </a:r>
            <a:r>
              <a:rPr lang="en-US" dirty="0"/>
              <a:t>, </a:t>
            </a:r>
            <a:r>
              <a:rPr lang="en-US" dirty="0" err="1"/>
              <a:t>trabajo</a:t>
            </a:r>
            <a:r>
              <a:rPr lang="en-US" dirty="0"/>
              <a:t> </a:t>
            </a:r>
            <a:r>
              <a:rPr lang="en-US" dirty="0" err="1"/>
              <a:t>en</a:t>
            </a:r>
            <a:r>
              <a:rPr lang="en-US" dirty="0"/>
              <a:t> MA y PHD</a:t>
            </a:r>
            <a:endParaRPr dirty="0"/>
          </a:p>
        </p:txBody>
      </p:sp>
      <p:sp>
        <p:nvSpPr>
          <p:cNvPr id="324" name="Google Shape;324;g2dda4076e57_0_5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dda4076e57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dda4076e57_0_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134051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9"/>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5" name="Google Shape;15;p9"/>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6" name="Google Shape;16;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1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10"/>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1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23" name="Google Shape;23;p15"/>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600"/>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4" name="Google Shape;24;p1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5"/>
        <p:cNvGrpSpPr/>
        <p:nvPr/>
      </p:nvGrpSpPr>
      <p:grpSpPr>
        <a:xfrm>
          <a:off x="0" y="0"/>
          <a:ext cx="0" cy="0"/>
          <a:chOff x="0" y="0"/>
          <a:chExt cx="0" cy="0"/>
        </a:xfrm>
      </p:grpSpPr>
      <p:sp>
        <p:nvSpPr>
          <p:cNvPr id="26" name="Google Shape;26;p16"/>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27" name="Google Shape;27;p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8"/>
        <p:cNvGrpSpPr/>
        <p:nvPr/>
      </p:nvGrpSpPr>
      <p:grpSpPr>
        <a:xfrm>
          <a:off x="0" y="0"/>
          <a:ext cx="0" cy="0"/>
          <a:chOff x="0" y="0"/>
          <a:chExt cx="0" cy="0"/>
        </a:xfrm>
      </p:grpSpPr>
      <p:sp>
        <p:nvSpPr>
          <p:cNvPr id="29" name="Google Shape;29;p17"/>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30" name="Google Shape;30;p17"/>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1" name="Google Shape;31;p17"/>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2" name="Google Shape;32;p17"/>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3" name="Google Shape;33;p1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4"/>
        <p:cNvGrpSpPr/>
        <p:nvPr/>
      </p:nvGrpSpPr>
      <p:grpSpPr>
        <a:xfrm>
          <a:off x="0" y="0"/>
          <a:ext cx="0" cy="0"/>
          <a:chOff x="0" y="0"/>
          <a:chExt cx="0" cy="0"/>
        </a:xfrm>
      </p:grpSpPr>
      <p:sp>
        <p:nvSpPr>
          <p:cNvPr id="35" name="Google Shape;35;p18"/>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endParaRPr/>
          </a:p>
        </p:txBody>
      </p:sp>
      <p:sp>
        <p:nvSpPr>
          <p:cNvPr id="36" name="Google Shape;36;p18"/>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37" name="Google Shape;37;p1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2"/>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47" name="Google Shape;47;p12"/>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48" name="Google Shape;48;p1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2"/>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p3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60" name="Google Shape;60;p3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1"/>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32"/>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Palatino Linotype"/>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2"/>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chemeClr val="lt1"/>
              </a:buClr>
              <a:buSzPts val="2000"/>
              <a:buNone/>
              <a:defRPr sz="2000">
                <a:solidFill>
                  <a:schemeClr val="lt1"/>
                </a:solidFill>
              </a:defRPr>
            </a:lvl1pPr>
            <a:lvl2pPr marL="914400" lvl="1" indent="-228600" algn="l">
              <a:lnSpc>
                <a:spcPct val="100000"/>
              </a:lnSpc>
              <a:spcBef>
                <a:spcPts val="360"/>
              </a:spcBef>
              <a:spcAft>
                <a:spcPts val="0"/>
              </a:spcAft>
              <a:buClr>
                <a:schemeClr val="lt1"/>
              </a:buClr>
              <a:buSzPts val="1800"/>
              <a:buNone/>
              <a:defRPr sz="1800">
                <a:solidFill>
                  <a:schemeClr val="lt1"/>
                </a:solidFill>
              </a:defRPr>
            </a:lvl2pPr>
            <a:lvl3pPr marL="1371600" lvl="2" indent="-228600" algn="l">
              <a:lnSpc>
                <a:spcPct val="100000"/>
              </a:lnSpc>
              <a:spcBef>
                <a:spcPts val="320"/>
              </a:spcBef>
              <a:spcAft>
                <a:spcPts val="0"/>
              </a:spcAft>
              <a:buClr>
                <a:schemeClr val="lt1"/>
              </a:buClr>
              <a:buSzPts val="1600"/>
              <a:buNone/>
              <a:defRPr sz="1600">
                <a:solidFill>
                  <a:schemeClr val="lt1"/>
                </a:solidFill>
              </a:defRPr>
            </a:lvl3pPr>
            <a:lvl4pPr marL="1828800" lvl="3" indent="-228600" algn="l">
              <a:lnSpc>
                <a:spcPct val="100000"/>
              </a:lnSpc>
              <a:spcBef>
                <a:spcPts val="280"/>
              </a:spcBef>
              <a:spcAft>
                <a:spcPts val="0"/>
              </a:spcAft>
              <a:buClr>
                <a:schemeClr val="lt1"/>
              </a:buClr>
              <a:buSzPts val="1400"/>
              <a:buNone/>
              <a:defRPr sz="1400">
                <a:solidFill>
                  <a:schemeClr val="lt1"/>
                </a:solidFill>
              </a:defRPr>
            </a:lvl4pPr>
            <a:lvl5pPr marL="2286000" lvl="4" indent="-228600" algn="l">
              <a:lnSpc>
                <a:spcPct val="100000"/>
              </a:lnSpc>
              <a:spcBef>
                <a:spcPts val="280"/>
              </a:spcBef>
              <a:spcAft>
                <a:spcPts val="0"/>
              </a:spcAft>
              <a:buClr>
                <a:schemeClr val="lt1"/>
              </a:buClr>
              <a:buSzPts val="1400"/>
              <a:buNone/>
              <a:defRPr sz="1400">
                <a:solidFill>
                  <a:schemeClr val="lt1"/>
                </a:solidFill>
              </a:defRPr>
            </a:lvl5pPr>
            <a:lvl6pPr marL="2743200" lvl="5" indent="-228600" algn="l">
              <a:lnSpc>
                <a:spcPct val="100000"/>
              </a:lnSpc>
              <a:spcBef>
                <a:spcPts val="280"/>
              </a:spcBef>
              <a:spcAft>
                <a:spcPts val="0"/>
              </a:spcAft>
              <a:buClr>
                <a:schemeClr val="lt1"/>
              </a:buClr>
              <a:buSzPts val="1400"/>
              <a:buNone/>
              <a:defRPr sz="1400">
                <a:solidFill>
                  <a:schemeClr val="lt1"/>
                </a:solidFill>
              </a:defRPr>
            </a:lvl6pPr>
            <a:lvl7pPr marL="3200400" lvl="6" indent="-228600" algn="l">
              <a:lnSpc>
                <a:spcPct val="100000"/>
              </a:lnSpc>
              <a:spcBef>
                <a:spcPts val="280"/>
              </a:spcBef>
              <a:spcAft>
                <a:spcPts val="0"/>
              </a:spcAft>
              <a:buClr>
                <a:schemeClr val="lt1"/>
              </a:buClr>
              <a:buSzPts val="1400"/>
              <a:buNone/>
              <a:defRPr sz="1400">
                <a:solidFill>
                  <a:schemeClr val="lt1"/>
                </a:solidFill>
              </a:defRPr>
            </a:lvl7pPr>
            <a:lvl8pPr marL="3657600" lvl="7" indent="-228600" algn="l">
              <a:lnSpc>
                <a:spcPct val="100000"/>
              </a:lnSpc>
              <a:spcBef>
                <a:spcPts val="280"/>
              </a:spcBef>
              <a:spcAft>
                <a:spcPts val="0"/>
              </a:spcAft>
              <a:buClr>
                <a:schemeClr val="lt1"/>
              </a:buClr>
              <a:buSzPts val="1400"/>
              <a:buNone/>
              <a:defRPr sz="1400">
                <a:solidFill>
                  <a:schemeClr val="lt1"/>
                </a:solidFill>
              </a:defRPr>
            </a:lvl8pPr>
            <a:lvl9pPr marL="4114800" lvl="8" indent="-228600" algn="l">
              <a:lnSpc>
                <a:spcPct val="100000"/>
              </a:lnSpc>
              <a:spcBef>
                <a:spcPts val="280"/>
              </a:spcBef>
              <a:spcAft>
                <a:spcPts val="0"/>
              </a:spcAft>
              <a:buClr>
                <a:schemeClr val="lt1"/>
              </a:buClr>
              <a:buSzPts val="1400"/>
              <a:buNone/>
              <a:defRPr sz="1400">
                <a:solidFill>
                  <a:schemeClr val="lt1"/>
                </a:solidFill>
              </a:defRPr>
            </a:lvl9pPr>
          </a:lstStyle>
          <a:p>
            <a:endParaRPr/>
          </a:p>
        </p:txBody>
      </p:sp>
      <p:sp>
        <p:nvSpPr>
          <p:cNvPr id="66" name="Google Shape;66;p3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2"/>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9"/>
        <p:cNvGrpSpPr/>
        <p:nvPr/>
      </p:nvGrpSpPr>
      <p:grpSpPr>
        <a:xfrm>
          <a:off x="0" y="0"/>
          <a:ext cx="0" cy="0"/>
          <a:chOff x="0" y="0"/>
          <a:chExt cx="0" cy="0"/>
        </a:xfrm>
      </p:grpSpPr>
      <p:sp>
        <p:nvSpPr>
          <p:cNvPr id="70" name="Google Shape;70;p3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400"/>
              <a:buFont typeface="Palatino Linotyp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3"/>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72" name="Google Shape;72;p33"/>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73" name="Google Shape;73;p33"/>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74" name="Google Shape;74;p33"/>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75" name="Google Shape;75;p3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3"/>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3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4"/>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3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5"/>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36"/>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Palatino Linotype"/>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6"/>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Char char="»"/>
              <a:defRPr sz="2000"/>
            </a:lvl5pPr>
            <a:lvl6pPr marL="2743200" lvl="5" indent="-355600" algn="l">
              <a:lnSpc>
                <a:spcPct val="100000"/>
              </a:lnSpc>
              <a:spcBef>
                <a:spcPts val="400"/>
              </a:spcBef>
              <a:spcAft>
                <a:spcPts val="0"/>
              </a:spcAft>
              <a:buClr>
                <a:schemeClr val="lt1"/>
              </a:buClr>
              <a:buSzPts val="2000"/>
              <a:buChar char="•"/>
              <a:defRPr sz="2000"/>
            </a:lvl6pPr>
            <a:lvl7pPr marL="3200400" lvl="6" indent="-355600" algn="l">
              <a:lnSpc>
                <a:spcPct val="100000"/>
              </a:lnSpc>
              <a:spcBef>
                <a:spcPts val="400"/>
              </a:spcBef>
              <a:spcAft>
                <a:spcPts val="0"/>
              </a:spcAft>
              <a:buClr>
                <a:schemeClr val="lt1"/>
              </a:buClr>
              <a:buSzPts val="2000"/>
              <a:buChar char="•"/>
              <a:defRPr sz="2000"/>
            </a:lvl7pPr>
            <a:lvl8pPr marL="3657600" lvl="7" indent="-355600" algn="l">
              <a:lnSpc>
                <a:spcPct val="100000"/>
              </a:lnSpc>
              <a:spcBef>
                <a:spcPts val="400"/>
              </a:spcBef>
              <a:spcAft>
                <a:spcPts val="0"/>
              </a:spcAft>
              <a:buClr>
                <a:schemeClr val="lt1"/>
              </a:buClr>
              <a:buSzPts val="2000"/>
              <a:buChar char="•"/>
              <a:defRPr sz="2000"/>
            </a:lvl8pPr>
            <a:lvl9pPr marL="4114800" lvl="8" indent="-355600" algn="l">
              <a:lnSpc>
                <a:spcPct val="100000"/>
              </a:lnSpc>
              <a:spcBef>
                <a:spcPts val="400"/>
              </a:spcBef>
              <a:spcAft>
                <a:spcPts val="0"/>
              </a:spcAft>
              <a:buClr>
                <a:schemeClr val="lt1"/>
              </a:buClr>
              <a:buSzPts val="2000"/>
              <a:buChar char="•"/>
              <a:defRPr sz="2000"/>
            </a:lvl9pPr>
          </a:lstStyle>
          <a:p>
            <a:endParaRPr/>
          </a:p>
        </p:txBody>
      </p:sp>
      <p:sp>
        <p:nvSpPr>
          <p:cNvPr id="90" name="Google Shape;90;p36"/>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91" name="Google Shape;91;p3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6"/>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4"/>
        <p:cNvGrpSpPr/>
        <p:nvPr/>
      </p:nvGrpSpPr>
      <p:grpSpPr>
        <a:xfrm>
          <a:off x="0" y="0"/>
          <a:ext cx="0" cy="0"/>
          <a:chOff x="0" y="0"/>
          <a:chExt cx="0" cy="0"/>
        </a:xfrm>
      </p:grpSpPr>
      <p:sp>
        <p:nvSpPr>
          <p:cNvPr id="95" name="Google Shape;95;p37"/>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Palatino Linotype"/>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37"/>
          <p:cNvSpPr>
            <a:spLocks noGrp="1"/>
          </p:cNvSpPr>
          <p:nvPr>
            <p:ph type="pic" idx="2"/>
          </p:nvPr>
        </p:nvSpPr>
        <p:spPr>
          <a:xfrm>
            <a:off x="2389717" y="612775"/>
            <a:ext cx="7315200" cy="4114800"/>
          </a:xfrm>
          <a:prstGeom prst="rect">
            <a:avLst/>
          </a:prstGeom>
          <a:noFill/>
          <a:ln>
            <a:noFill/>
          </a:ln>
        </p:spPr>
      </p:sp>
      <p:sp>
        <p:nvSpPr>
          <p:cNvPr id="97" name="Google Shape;97;p37"/>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98" name="Google Shape;98;p3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7"/>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1"/>
        <p:cNvGrpSpPr/>
        <p:nvPr/>
      </p:nvGrpSpPr>
      <p:grpSpPr>
        <a:xfrm>
          <a:off x="0" y="0"/>
          <a:ext cx="0" cy="0"/>
          <a:chOff x="0" y="0"/>
          <a:chExt cx="0" cy="0"/>
        </a:xfrm>
      </p:grpSpPr>
      <p:sp>
        <p:nvSpPr>
          <p:cNvPr id="102" name="Google Shape;102;p3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8"/>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4" name="Google Shape;104;p3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8"/>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7"/>
        <p:cNvGrpSpPr/>
        <p:nvPr/>
      </p:nvGrpSpPr>
      <p:grpSpPr>
        <a:xfrm>
          <a:off x="0" y="0"/>
          <a:ext cx="0" cy="0"/>
          <a:chOff x="0" y="0"/>
          <a:chExt cx="0" cy="0"/>
        </a:xfrm>
      </p:grpSpPr>
      <p:sp>
        <p:nvSpPr>
          <p:cNvPr id="108" name="Google Shape;108;p39"/>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9"/>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0" name="Google Shape;110;p3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39"/>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3"/>
        <p:cNvGrpSpPr/>
        <p:nvPr/>
      </p:nvGrpSpPr>
      <p:grpSpPr>
        <a:xfrm>
          <a:off x="0" y="0"/>
          <a:ext cx="0" cy="0"/>
          <a:chOff x="0" y="0"/>
          <a:chExt cx="0" cy="0"/>
        </a:xfrm>
      </p:grpSpPr>
      <p:sp>
        <p:nvSpPr>
          <p:cNvPr id="114" name="Google Shape;114;g2dda4076e57_0_111"/>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5" name="Google Shape;115;g2dda4076e57_0_111"/>
          <p:cNvSpPr txBox="1">
            <a:spLocks noGrp="1"/>
          </p:cNvSpPr>
          <p:nvPr>
            <p:ph type="body" idx="1"/>
          </p:nvPr>
        </p:nvSpPr>
        <p:spPr>
          <a:xfrm>
            <a:off x="415600" y="1536633"/>
            <a:ext cx="11360700" cy="4555200"/>
          </a:xfrm>
          <a:prstGeom prst="rect">
            <a:avLst/>
          </a:prstGeom>
          <a:noFill/>
          <a:ln>
            <a:noFill/>
          </a:ln>
        </p:spPr>
        <p:txBody>
          <a:bodyPr spcFirstLastPara="1" wrap="square" lIns="91425" tIns="91425" rIns="91425" bIns="91425" anchor="t"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sp>
        <p:nvSpPr>
          <p:cNvPr id="116" name="Google Shape;116;g2dda4076e57_0_111"/>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endParaRPr/>
          </a:p>
        </p:txBody>
      </p:sp>
      <p:sp>
        <p:nvSpPr>
          <p:cNvPr id="12" name="Google Shape;12;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333"/>
              <a:buFont typeface="Arial"/>
              <a:buNone/>
              <a:defRPr sz="1333"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8"/>
        <p:cNvGrpSpPr/>
        <p:nvPr/>
      </p:nvGrpSpPr>
      <p:grpSpPr>
        <a:xfrm>
          <a:off x="0" y="0"/>
          <a:ext cx="0" cy="0"/>
          <a:chOff x="0" y="0"/>
          <a:chExt cx="0" cy="0"/>
        </a:xfrm>
      </p:grpSpPr>
      <p:sp>
        <p:nvSpPr>
          <p:cNvPr id="39" name="Google Shape;39;p1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4400"/>
              <a:buFont typeface="Palatino Linotype"/>
              <a:buNone/>
              <a:defRPr sz="4400" b="0" i="0" u="none" strike="noStrike" cap="none">
                <a:solidFill>
                  <a:schemeClr val="lt1"/>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1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Palatino Linotype"/>
                <a:ea typeface="Palatino Linotype"/>
                <a:cs typeface="Palatino Linotype"/>
                <a:sym typeface="Palatino Linotype"/>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Palatino Linotype"/>
                <a:ea typeface="Palatino Linotype"/>
                <a:cs typeface="Palatino Linotype"/>
                <a:sym typeface="Palatino Linotype"/>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Palatino Linotype"/>
                <a:ea typeface="Palatino Linotype"/>
                <a:cs typeface="Palatino Linotype"/>
                <a:sym typeface="Palatino Linotype"/>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Palatino Linotype"/>
                <a:ea typeface="Palatino Linotype"/>
                <a:cs typeface="Palatino Linotype"/>
                <a:sym typeface="Palatino Linotype"/>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Palatino Linotype"/>
                <a:ea typeface="Palatino Linotype"/>
                <a:cs typeface="Palatino Linotype"/>
                <a:sym typeface="Palatino Linotype"/>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Palatino Linotype"/>
                <a:ea typeface="Palatino Linotype"/>
                <a:cs typeface="Palatino Linotype"/>
                <a:sym typeface="Palatino Linotype"/>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Palatino Linotype"/>
                <a:ea typeface="Palatino Linotype"/>
                <a:cs typeface="Palatino Linotype"/>
                <a:sym typeface="Palatino Linotype"/>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Palatino Linotype"/>
                <a:ea typeface="Palatino Linotype"/>
                <a:cs typeface="Palatino Linotype"/>
                <a:sym typeface="Palatino Linotype"/>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Palatino Linotype"/>
                <a:ea typeface="Palatino Linotype"/>
                <a:cs typeface="Palatino Linotype"/>
                <a:sym typeface="Palatino Linotype"/>
              </a:defRPr>
            </a:lvl9pPr>
          </a:lstStyle>
          <a:p>
            <a:endParaRPr/>
          </a:p>
        </p:txBody>
      </p:sp>
      <p:sp>
        <p:nvSpPr>
          <p:cNvPr id="41" name="Google Shape;41;p1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9pPr>
          </a:lstStyle>
          <a:p>
            <a:endParaRPr/>
          </a:p>
        </p:txBody>
      </p:sp>
      <p:sp>
        <p:nvSpPr>
          <p:cNvPr id="42" name="Google Shape;42;p1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Palatino Linotype"/>
                <a:ea typeface="Palatino Linotype"/>
                <a:cs typeface="Palatino Linotype"/>
                <a:sym typeface="Palatino Linotype"/>
              </a:defRPr>
            </a:lvl9pPr>
          </a:lstStyle>
          <a:p>
            <a:endParaRPr/>
          </a:p>
        </p:txBody>
      </p:sp>
      <p:sp>
        <p:nvSpPr>
          <p:cNvPr id="43" name="Google Shape;43;p11"/>
          <p:cNvSpPr txBox="1">
            <a:spLocks noGrp="1"/>
          </p:cNvSpPr>
          <p:nvPr>
            <p:ph type="sldNum" idx="12"/>
          </p:nvPr>
        </p:nvSpPr>
        <p:spPr>
          <a:xfrm>
            <a:off x="9347200" y="6492876"/>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jpg"/><Relationship Id="rId7"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8.png"/><Relationship Id="rId5" Type="http://schemas.openxmlformats.org/officeDocument/2006/relationships/image" Target="../media/image20.png"/><Relationship Id="rId10" Type="http://schemas.openxmlformats.org/officeDocument/2006/relationships/image" Target="../media/image7.png"/><Relationship Id="rId4" Type="http://schemas.openxmlformats.org/officeDocument/2006/relationships/image" Target="../media/image19.png"/><Relationship Id="rId9"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1"/>
          <p:cNvPicPr preferRelativeResize="0"/>
          <p:nvPr/>
        </p:nvPicPr>
        <p:blipFill rotWithShape="1">
          <a:blip r:embed="rId3">
            <a:alphaModFix/>
          </a:blip>
          <a:srcRect/>
          <a:stretch/>
        </p:blipFill>
        <p:spPr>
          <a:xfrm>
            <a:off x="-83633" y="0"/>
            <a:ext cx="12275631" cy="6858000"/>
          </a:xfrm>
          <a:prstGeom prst="rect">
            <a:avLst/>
          </a:prstGeom>
          <a:noFill/>
          <a:ln>
            <a:noFill/>
          </a:ln>
        </p:spPr>
      </p:pic>
      <p:sp>
        <p:nvSpPr>
          <p:cNvPr id="122" name="Google Shape;122;p1"/>
          <p:cNvSpPr txBox="1"/>
          <p:nvPr/>
        </p:nvSpPr>
        <p:spPr>
          <a:xfrm>
            <a:off x="-83635" y="660117"/>
            <a:ext cx="12275700" cy="4328400"/>
          </a:xfrm>
          <a:prstGeom prst="rect">
            <a:avLst/>
          </a:prstGeom>
          <a:solidFill>
            <a:schemeClr val="dk1">
              <a:alpha val="64705"/>
            </a:schemeClr>
          </a:solidFill>
          <a:ln>
            <a:noFill/>
          </a:ln>
        </p:spPr>
        <p:txBody>
          <a:bodyPr spcFirstLastPara="1" wrap="square" lIns="365750" tIns="243825" rIns="365750" bIns="155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5400" b="0" i="0" u="none" strike="noStrike" cap="none" dirty="0">
                <a:solidFill>
                  <a:srgbClr val="FFFFFF"/>
                </a:solidFill>
                <a:latin typeface="Arial"/>
                <a:ea typeface="Arial"/>
                <a:cs typeface="Arial"/>
                <a:sym typeface="Arial"/>
              </a:rPr>
              <a:t>PANGEA</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400" b="0" i="0" u="none" strike="noStrike" cap="none" dirty="0">
                <a:solidFill>
                  <a:srgbClr val="FFFFFF"/>
                </a:solidFill>
                <a:latin typeface="Arial"/>
                <a:ea typeface="Arial"/>
                <a:cs typeface="Arial"/>
                <a:sym typeface="Arial"/>
              </a:rPr>
              <a:t>PAN tropical investigation of </a:t>
            </a:r>
            <a:r>
              <a:rPr lang="en-US" sz="2400" b="0" i="0" u="none" strike="noStrike" cap="none" dirty="0" err="1">
                <a:solidFill>
                  <a:srgbClr val="FFFFFF"/>
                </a:solidFill>
                <a:latin typeface="Arial"/>
                <a:ea typeface="Arial"/>
                <a:cs typeface="Arial"/>
                <a:sym typeface="Arial"/>
              </a:rPr>
              <a:t>bioGeochemistry</a:t>
            </a:r>
            <a:r>
              <a:rPr lang="en-US" sz="2400" b="0" i="0" u="none" strike="noStrike" cap="none" dirty="0">
                <a:solidFill>
                  <a:srgbClr val="FFFFFF"/>
                </a:solidFill>
                <a:latin typeface="Arial"/>
                <a:ea typeface="Arial"/>
                <a:cs typeface="Arial"/>
                <a:sym typeface="Arial"/>
              </a:rPr>
              <a:t> and Ecological Adaptation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000" b="0" i="0" u="none" strike="noStrike" cap="none" dirty="0">
              <a:solidFill>
                <a:srgbClr val="FFFFFF"/>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3200"/>
              <a:buFont typeface="Arial"/>
              <a:buNone/>
            </a:pPr>
            <a:r>
              <a:rPr lang="en-US" sz="3200" b="1" i="0" u="none" strike="noStrike" cap="none" dirty="0">
                <a:solidFill>
                  <a:srgbClr val="FFFFFF"/>
                </a:solidFill>
                <a:latin typeface="Arial"/>
                <a:ea typeface="Arial"/>
                <a:cs typeface="Arial"/>
                <a:sym typeface="Arial"/>
              </a:rPr>
              <a:t>Day </a:t>
            </a:r>
            <a:r>
              <a:rPr lang="en-US" sz="3200" b="1" dirty="0">
                <a:solidFill>
                  <a:srgbClr val="FFFFFF"/>
                </a:solidFill>
              </a:rPr>
              <a:t>3</a:t>
            </a:r>
            <a:r>
              <a:rPr lang="en-US" sz="3200" b="1" i="0" u="none" strike="noStrike" cap="none" dirty="0">
                <a:solidFill>
                  <a:srgbClr val="FFFFFF"/>
                </a:solidFill>
                <a:latin typeface="Arial"/>
                <a:ea typeface="Arial"/>
                <a:cs typeface="Arial"/>
                <a:sym typeface="Arial"/>
              </a:rPr>
              <a:t> - Session </a:t>
            </a:r>
            <a:r>
              <a:rPr lang="en-US" sz="3200" b="1" dirty="0">
                <a:solidFill>
                  <a:srgbClr val="FFFFFF"/>
                </a:solidFill>
              </a:rPr>
              <a:t>13</a:t>
            </a:r>
            <a:r>
              <a:rPr lang="en-US" sz="3200" b="1" i="0" u="none" strike="noStrike" cap="none" dirty="0">
                <a:solidFill>
                  <a:srgbClr val="FFFFFF"/>
                </a:solidFill>
                <a:latin typeface="Arial"/>
                <a:ea typeface="Arial"/>
                <a:cs typeface="Arial"/>
                <a:sym typeface="Arial"/>
              </a:rPr>
              <a:t>: Community Engagement &amp;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FFFFFF"/>
                </a:solidFill>
                <a:latin typeface="Arial"/>
                <a:ea typeface="Arial"/>
                <a:cs typeface="Arial"/>
                <a:sym typeface="Arial"/>
              </a:rPr>
              <a:t>Involvement in PANGEA</a:t>
            </a:r>
            <a:endParaRPr sz="3200" b="1"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1100" b="0"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400" dirty="0">
                <a:solidFill>
                  <a:srgbClr val="FFFFFF"/>
                </a:solidFill>
              </a:rPr>
              <a:t>Workshop on impacts of unusual weather events and climate anomalies on Amazon rainforest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400" dirty="0">
                <a:solidFill>
                  <a:srgbClr val="FFFFFF"/>
                </a:solidFill>
              </a:rPr>
              <a:t>May 20-22</a:t>
            </a:r>
            <a:r>
              <a:rPr lang="en-US" sz="2400" b="0" i="0" u="none" strike="noStrike" cap="none" dirty="0">
                <a:solidFill>
                  <a:srgbClr val="FFFFFF"/>
                </a:solidFill>
                <a:latin typeface="Arial"/>
                <a:ea typeface="Arial"/>
                <a:cs typeface="Arial"/>
                <a:sym typeface="Arial"/>
              </a:rPr>
              <a:t>, 2024</a:t>
            </a:r>
            <a:endParaRPr sz="1100" b="0" i="0" u="none" strike="noStrike" cap="none" dirty="0">
              <a:solidFill>
                <a:srgbClr val="000000"/>
              </a:solidFill>
              <a:latin typeface="Arial"/>
              <a:ea typeface="Arial"/>
              <a:cs typeface="Arial"/>
              <a:sym typeface="Arial"/>
            </a:endParaRPr>
          </a:p>
        </p:txBody>
      </p:sp>
      <p:grpSp>
        <p:nvGrpSpPr>
          <p:cNvPr id="123" name="Google Shape;123;p1"/>
          <p:cNvGrpSpPr/>
          <p:nvPr/>
        </p:nvGrpSpPr>
        <p:grpSpPr>
          <a:xfrm>
            <a:off x="3754837" y="5215550"/>
            <a:ext cx="4598700" cy="1449600"/>
            <a:chOff x="3658418" y="5219446"/>
            <a:chExt cx="4598700" cy="1449600"/>
          </a:xfrm>
        </p:grpSpPr>
        <p:grpSp>
          <p:nvGrpSpPr>
            <p:cNvPr id="124" name="Google Shape;124;p1"/>
            <p:cNvGrpSpPr/>
            <p:nvPr/>
          </p:nvGrpSpPr>
          <p:grpSpPr>
            <a:xfrm>
              <a:off x="3658418" y="5219446"/>
              <a:ext cx="4598700" cy="1449600"/>
              <a:chOff x="3417209" y="5152862"/>
              <a:chExt cx="4598700" cy="1449600"/>
            </a:xfrm>
          </p:grpSpPr>
          <p:sp>
            <p:nvSpPr>
              <p:cNvPr id="125" name="Google Shape;125;p1"/>
              <p:cNvSpPr/>
              <p:nvPr/>
            </p:nvSpPr>
            <p:spPr>
              <a:xfrm>
                <a:off x="3417209" y="5152862"/>
                <a:ext cx="4598700" cy="144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126" name="Google Shape;126;p1"/>
              <p:cNvGrpSpPr/>
              <p:nvPr/>
            </p:nvGrpSpPr>
            <p:grpSpPr>
              <a:xfrm>
                <a:off x="5004136" y="5202714"/>
                <a:ext cx="3000942" cy="1349972"/>
                <a:chOff x="2659742" y="-220179"/>
                <a:chExt cx="3000942" cy="1349972"/>
              </a:xfrm>
            </p:grpSpPr>
            <p:pic>
              <p:nvPicPr>
                <p:cNvPr id="127" name="Google Shape;127;p1" descr="A blue and white logo&#10;&#10;Description automatically generated"/>
                <p:cNvPicPr preferRelativeResize="0"/>
                <p:nvPr/>
              </p:nvPicPr>
              <p:blipFill rotWithShape="1">
                <a:blip r:embed="rId4">
                  <a:alphaModFix/>
                </a:blip>
                <a:srcRect/>
                <a:stretch/>
              </p:blipFill>
              <p:spPr>
                <a:xfrm>
                  <a:off x="2659741" y="-141788"/>
                  <a:ext cx="1194339" cy="1194339"/>
                </a:xfrm>
                <a:prstGeom prst="rect">
                  <a:avLst/>
                </a:prstGeom>
                <a:noFill/>
                <a:ln>
                  <a:noFill/>
                </a:ln>
              </p:spPr>
            </p:pic>
            <p:pic>
              <p:nvPicPr>
                <p:cNvPr id="128" name="Google Shape;128;p1" descr="A logo with a red swoosh and white text&#10;&#10;Description automatically generated"/>
                <p:cNvPicPr preferRelativeResize="0"/>
                <p:nvPr/>
              </p:nvPicPr>
              <p:blipFill rotWithShape="1">
                <a:blip r:embed="rId5">
                  <a:alphaModFix/>
                </a:blip>
                <a:srcRect/>
                <a:stretch/>
              </p:blipFill>
              <p:spPr>
                <a:xfrm>
                  <a:off x="4046923" y="-220179"/>
                  <a:ext cx="1613761" cy="1349972"/>
                </a:xfrm>
                <a:prstGeom prst="rect">
                  <a:avLst/>
                </a:prstGeom>
                <a:noFill/>
                <a:ln>
                  <a:noFill/>
                </a:ln>
              </p:spPr>
            </p:pic>
          </p:grpSp>
        </p:grpSp>
        <p:pic>
          <p:nvPicPr>
            <p:cNvPr id="129" name="Google Shape;129;p1" descr="A green and yellow shield with a tree&#10;&#10;Description automatically generated"/>
            <p:cNvPicPr preferRelativeResize="0"/>
            <p:nvPr/>
          </p:nvPicPr>
          <p:blipFill rotWithShape="1">
            <a:blip r:embed="rId6">
              <a:alphaModFix/>
            </a:blip>
            <a:srcRect/>
            <a:stretch/>
          </p:blipFill>
          <p:spPr>
            <a:xfrm>
              <a:off x="3836087" y="5347688"/>
              <a:ext cx="1077941" cy="1194339"/>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2"/>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135" name="Google Shape;135;p2"/>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136" name="Google Shape;136;p2"/>
          <p:cNvSpPr txBox="1"/>
          <p:nvPr/>
        </p:nvSpPr>
        <p:spPr>
          <a:xfrm>
            <a:off x="0" y="6456562"/>
            <a:ext cx="12192000" cy="338554"/>
          </a:xfrm>
          <a:prstGeom prst="rect">
            <a:avLst/>
          </a:prstGeom>
          <a:solidFill>
            <a:schemeClr val="dk1">
              <a:alpha val="64705"/>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137" name="Google Shape;137;p2"/>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138" name="Google Shape;138;p2"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139" name="Google Shape;139;p2"/>
          <p:cNvSpPr txBox="1">
            <a:spLocks noGrp="1"/>
          </p:cNvSpPr>
          <p:nvPr>
            <p:ph type="title"/>
          </p:nvPr>
        </p:nvSpPr>
        <p:spPr>
          <a:xfrm>
            <a:off x="533921" y="747768"/>
            <a:ext cx="11360800" cy="7636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990"/>
              <a:buNone/>
            </a:pPr>
            <a:r>
              <a:rPr lang="en-US" sz="4400">
                <a:solidFill>
                  <a:schemeClr val="lt1"/>
                </a:solidFill>
                <a:latin typeface="Arial"/>
                <a:ea typeface="Arial"/>
                <a:cs typeface="Arial"/>
                <a:sym typeface="Arial"/>
              </a:rPr>
              <a:t>Agenda</a:t>
            </a:r>
            <a:endParaRPr sz="4400">
              <a:solidFill>
                <a:schemeClr val="lt1"/>
              </a:solidFill>
              <a:latin typeface="Arial"/>
              <a:ea typeface="Arial"/>
              <a:cs typeface="Arial"/>
              <a:sym typeface="Arial"/>
            </a:endParaRPr>
          </a:p>
        </p:txBody>
      </p:sp>
      <p:sp>
        <p:nvSpPr>
          <p:cNvPr id="140" name="Google Shape;140;p2"/>
          <p:cNvSpPr txBox="1">
            <a:spLocks noGrp="1"/>
          </p:cNvSpPr>
          <p:nvPr>
            <p:ph type="body" idx="1"/>
          </p:nvPr>
        </p:nvSpPr>
        <p:spPr>
          <a:xfrm>
            <a:off x="5054375" y="1768553"/>
            <a:ext cx="6621286" cy="4184400"/>
          </a:xfrm>
          <a:prstGeom prst="rect">
            <a:avLst/>
          </a:prstGeom>
          <a:noFill/>
          <a:ln>
            <a:noFill/>
          </a:ln>
        </p:spPr>
        <p:txBody>
          <a:bodyPr spcFirstLastPara="1" wrap="square" lIns="121900" tIns="121900" rIns="121900" bIns="121900" anchor="ctr" anchorCtr="0">
            <a:noAutofit/>
          </a:bodyPr>
          <a:lstStyle/>
          <a:p>
            <a:pPr marL="609585" lvl="0" indent="-442370" algn="l" rtl="0">
              <a:lnSpc>
                <a:spcPct val="200000"/>
              </a:lnSpc>
              <a:spcBef>
                <a:spcPts val="0"/>
              </a:spcBef>
              <a:spcAft>
                <a:spcPts val="0"/>
              </a:spcAft>
              <a:buClr>
                <a:schemeClr val="lt1"/>
              </a:buClr>
              <a:buSzPts val="1500"/>
              <a:buFont typeface="Avenir"/>
              <a:buChar char="●"/>
            </a:pPr>
            <a:r>
              <a:rPr lang="en-US" sz="2167" dirty="0">
                <a:solidFill>
                  <a:schemeClr val="lt1"/>
                </a:solidFill>
              </a:rPr>
              <a:t>PANGEA Community Engagement Updates</a:t>
            </a:r>
            <a:endParaRPr sz="200" dirty="0">
              <a:solidFill>
                <a:schemeClr val="lt1"/>
              </a:solidFill>
              <a:latin typeface="Arial"/>
              <a:ea typeface="Arial"/>
              <a:cs typeface="Arial"/>
              <a:sym typeface="Arial"/>
            </a:endParaRPr>
          </a:p>
          <a:p>
            <a:pPr marL="609584" lvl="0" indent="-442370" algn="l" rtl="0">
              <a:lnSpc>
                <a:spcPct val="200000"/>
              </a:lnSpc>
              <a:spcBef>
                <a:spcPts val="0"/>
              </a:spcBef>
              <a:spcAft>
                <a:spcPts val="0"/>
              </a:spcAft>
              <a:buClr>
                <a:schemeClr val="lt1"/>
              </a:buClr>
              <a:buSzPts val="1500"/>
              <a:buFont typeface="Avenir"/>
              <a:buChar char="●"/>
            </a:pPr>
            <a:r>
              <a:rPr lang="en-US" sz="2167" dirty="0">
                <a:solidFill>
                  <a:schemeClr val="lt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Working Definitions: Community, </a:t>
            </a:r>
            <a:r>
              <a:rPr lang="en-US" sz="2167" strike="sngStrike" dirty="0">
                <a:solidFill>
                  <a:srgbClr val="FF0000"/>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End</a:t>
            </a:r>
            <a:r>
              <a:rPr lang="en-US" sz="2167" dirty="0">
                <a:solidFill>
                  <a:schemeClr val="lt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-Users</a:t>
            </a:r>
            <a:endParaRPr sz="2167" dirty="0">
              <a:solidFill>
                <a:schemeClr val="lt1"/>
              </a:solidFill>
            </a:endParaRPr>
          </a:p>
          <a:p>
            <a:pPr marL="609585" lvl="0" indent="-484724" algn="l" rtl="0">
              <a:lnSpc>
                <a:spcPct val="200000"/>
              </a:lnSpc>
              <a:spcBef>
                <a:spcPts val="0"/>
              </a:spcBef>
              <a:spcAft>
                <a:spcPts val="0"/>
              </a:spcAft>
              <a:buClr>
                <a:schemeClr val="lt1"/>
              </a:buClr>
              <a:buSzPts val="2167"/>
              <a:buChar char="●"/>
            </a:pPr>
            <a:r>
              <a:rPr lang="en-US" sz="2167" dirty="0">
                <a:solidFill>
                  <a:schemeClr val="lt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NASA Capacity Building Opportunities</a:t>
            </a:r>
            <a:endParaRPr sz="2167" dirty="0">
              <a:solidFill>
                <a:schemeClr val="lt1"/>
              </a:solidFill>
            </a:endParaRPr>
          </a:p>
          <a:p>
            <a:pPr marL="609585" lvl="0" indent="-484724" algn="l" rtl="0">
              <a:lnSpc>
                <a:spcPct val="200000"/>
              </a:lnSpc>
              <a:spcBef>
                <a:spcPts val="0"/>
              </a:spcBef>
              <a:spcAft>
                <a:spcPts val="0"/>
              </a:spcAft>
              <a:buClr>
                <a:schemeClr val="lt1"/>
              </a:buClr>
              <a:buSzPts val="2167"/>
              <a:buChar char="●"/>
            </a:pPr>
            <a:r>
              <a:rPr lang="en-US" sz="2167" dirty="0">
                <a:solidFill>
                  <a:schemeClr val="lt1"/>
                </a:solidFill>
              </a:rPr>
              <a:t>Community Engagement Opportunities in Amazonia</a:t>
            </a:r>
          </a:p>
        </p:txBody>
      </p:sp>
      <p:pic>
        <p:nvPicPr>
          <p:cNvPr id="141" name="Google Shape;141;p2"/>
          <p:cNvPicPr preferRelativeResize="0"/>
          <p:nvPr/>
        </p:nvPicPr>
        <p:blipFill>
          <a:blip r:embed="rId7">
            <a:alphaModFix/>
          </a:blip>
          <a:stretch>
            <a:fillRect/>
          </a:stretch>
        </p:blipFill>
        <p:spPr>
          <a:xfrm>
            <a:off x="127575" y="1511375"/>
            <a:ext cx="5162550" cy="1485900"/>
          </a:xfrm>
          <a:prstGeom prst="rect">
            <a:avLst/>
          </a:prstGeom>
          <a:noFill/>
          <a:ln>
            <a:noFill/>
          </a:ln>
        </p:spPr>
      </p:pic>
      <p:pic>
        <p:nvPicPr>
          <p:cNvPr id="142" name="Google Shape;142;p2"/>
          <p:cNvPicPr preferRelativeResize="0"/>
          <p:nvPr/>
        </p:nvPicPr>
        <p:blipFill>
          <a:blip r:embed="rId8">
            <a:alphaModFix/>
          </a:blip>
          <a:stretch>
            <a:fillRect/>
          </a:stretch>
        </p:blipFill>
        <p:spPr>
          <a:xfrm>
            <a:off x="1168816" y="2872850"/>
            <a:ext cx="3080065" cy="308006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4"/>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161" name="Google Shape;161;p4"/>
          <p:cNvSpPr txBox="1"/>
          <p:nvPr/>
        </p:nvSpPr>
        <p:spPr>
          <a:xfrm>
            <a:off x="0" y="6456562"/>
            <a:ext cx="12192000" cy="338700"/>
          </a:xfrm>
          <a:prstGeom prst="rect">
            <a:avLst/>
          </a:prstGeom>
          <a:solidFill>
            <a:schemeClr val="dk1">
              <a:alpha val="64705"/>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162" name="Google Shape;162;p4"/>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163" name="Google Shape;163;p4"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164" name="Google Shape;164;p4"/>
          <p:cNvSpPr txBox="1">
            <a:spLocks noGrp="1"/>
          </p:cNvSpPr>
          <p:nvPr>
            <p:ph type="title"/>
          </p:nvPr>
        </p:nvSpPr>
        <p:spPr>
          <a:xfrm>
            <a:off x="609600" y="662251"/>
            <a:ext cx="10972800" cy="11430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4800"/>
              <a:buFont typeface="Arial"/>
              <a:buNone/>
            </a:pPr>
            <a:r>
              <a:rPr lang="en-US" sz="4800" dirty="0">
                <a:latin typeface="Arial"/>
                <a:ea typeface="Arial"/>
                <a:cs typeface="Arial"/>
                <a:sym typeface="Arial"/>
              </a:rPr>
              <a:t>Community engagement activities</a:t>
            </a:r>
            <a:endParaRPr sz="4800" dirty="0">
              <a:latin typeface="Arial"/>
              <a:ea typeface="Arial"/>
              <a:cs typeface="Arial"/>
              <a:sym typeface="Arial"/>
            </a:endParaRPr>
          </a:p>
        </p:txBody>
      </p:sp>
      <p:sp>
        <p:nvSpPr>
          <p:cNvPr id="165" name="Google Shape;165;p4"/>
          <p:cNvSpPr txBox="1">
            <a:spLocks noGrp="1"/>
          </p:cNvSpPr>
          <p:nvPr>
            <p:ph type="body" idx="1"/>
          </p:nvPr>
        </p:nvSpPr>
        <p:spPr>
          <a:xfrm>
            <a:off x="6320578" y="1819612"/>
            <a:ext cx="5871422" cy="4525963"/>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110000"/>
              </a:lnSpc>
              <a:spcBef>
                <a:spcPts val="0"/>
              </a:spcBef>
              <a:spcAft>
                <a:spcPts val="0"/>
              </a:spcAft>
              <a:buClr>
                <a:schemeClr val="lt1"/>
              </a:buClr>
              <a:buSzPct val="100000"/>
              <a:buNone/>
            </a:pPr>
            <a:r>
              <a:rPr lang="en-US" sz="3100" b="1" dirty="0">
                <a:latin typeface="Arial"/>
                <a:ea typeface="Arial"/>
                <a:cs typeface="Arial"/>
                <a:sym typeface="Arial"/>
              </a:rPr>
              <a:t>Conference Town Halls &amp; Sessions</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AGU Town Hall (December 2023)</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ESA webinar (March)</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EGU Town Hall (April)</a:t>
            </a:r>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CBFP Meeting (June)</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ATBC Special Session (August)</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Global Land Project Special Session (November)</a:t>
            </a:r>
            <a:endParaRPr dirty="0"/>
          </a:p>
          <a:p>
            <a:pPr marL="285750" lvl="0" indent="-187960" algn="l" rtl="0">
              <a:lnSpc>
                <a:spcPct val="110000"/>
              </a:lnSpc>
              <a:spcBef>
                <a:spcPts val="1200"/>
              </a:spcBef>
              <a:spcAft>
                <a:spcPts val="0"/>
              </a:spcAft>
              <a:buClr>
                <a:schemeClr val="lt1"/>
              </a:buClr>
              <a:buSzPct val="100000"/>
              <a:buFont typeface="Arial"/>
              <a:buNone/>
            </a:pPr>
            <a:endParaRPr dirty="0">
              <a:latin typeface="Arial"/>
              <a:ea typeface="Arial"/>
              <a:cs typeface="Arial"/>
              <a:sym typeface="Arial"/>
            </a:endParaRPr>
          </a:p>
          <a:p>
            <a:pPr marL="0" lvl="0" indent="0" algn="l" rtl="0">
              <a:lnSpc>
                <a:spcPct val="110000"/>
              </a:lnSpc>
              <a:spcBef>
                <a:spcPts val="1200"/>
              </a:spcBef>
              <a:spcAft>
                <a:spcPts val="0"/>
              </a:spcAft>
              <a:buClr>
                <a:schemeClr val="lt1"/>
              </a:buClr>
              <a:buSzPct val="100000"/>
              <a:buNone/>
            </a:pPr>
            <a:r>
              <a:rPr lang="en-US" sz="3100" b="1" dirty="0">
                <a:latin typeface="Arial"/>
                <a:ea typeface="Arial"/>
                <a:cs typeface="Arial"/>
                <a:sym typeface="Arial"/>
              </a:rPr>
              <a:t>NASA Program &amp; Mission engagement</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Land-Cover and Land-Use Change meeting (April)</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Biological Diversity &amp; Ecological Conservation ST meeting (May)</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SMAP meeting (May)</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Surface Biology Geology SATI meeting (May)</a:t>
            </a:r>
            <a:endParaRPr dirty="0"/>
          </a:p>
          <a:p>
            <a:pPr marL="0" lvl="0" indent="0" algn="l" rtl="0">
              <a:lnSpc>
                <a:spcPct val="110000"/>
              </a:lnSpc>
              <a:spcBef>
                <a:spcPts val="1200"/>
              </a:spcBef>
              <a:spcAft>
                <a:spcPts val="0"/>
              </a:spcAft>
              <a:buClr>
                <a:schemeClr val="lt1"/>
              </a:buClr>
              <a:buSzPct val="100000"/>
              <a:buNone/>
            </a:pPr>
            <a:endParaRPr dirty="0">
              <a:latin typeface="Arial"/>
              <a:ea typeface="Arial"/>
              <a:cs typeface="Arial"/>
              <a:sym typeface="Arial"/>
            </a:endParaRPr>
          </a:p>
          <a:p>
            <a:pPr marL="342900" lvl="0" indent="-245109" algn="l" rtl="0">
              <a:lnSpc>
                <a:spcPct val="110000"/>
              </a:lnSpc>
              <a:spcBef>
                <a:spcPts val="1200"/>
              </a:spcBef>
              <a:spcAft>
                <a:spcPts val="0"/>
              </a:spcAft>
              <a:buClr>
                <a:schemeClr val="lt1"/>
              </a:buClr>
              <a:buSzPct val="100000"/>
              <a:buNone/>
            </a:pPr>
            <a:endParaRPr dirty="0">
              <a:latin typeface="Arial"/>
              <a:ea typeface="Arial"/>
              <a:cs typeface="Arial"/>
              <a:sym typeface="Arial"/>
            </a:endParaRPr>
          </a:p>
          <a:p>
            <a:pPr marL="285750" lvl="0" indent="-187960" algn="l" rtl="0">
              <a:lnSpc>
                <a:spcPct val="110000"/>
              </a:lnSpc>
              <a:spcBef>
                <a:spcPts val="1200"/>
              </a:spcBef>
              <a:spcAft>
                <a:spcPts val="0"/>
              </a:spcAft>
              <a:buClr>
                <a:schemeClr val="lt1"/>
              </a:buClr>
              <a:buSzPct val="100000"/>
              <a:buFont typeface="Arial"/>
              <a:buNone/>
            </a:pPr>
            <a:endParaRPr dirty="0">
              <a:latin typeface="Arial"/>
              <a:ea typeface="Arial"/>
              <a:cs typeface="Arial"/>
              <a:sym typeface="Arial"/>
            </a:endParaRPr>
          </a:p>
          <a:p>
            <a:pPr marL="342900" lvl="0" indent="-245109" algn="l" rtl="0">
              <a:lnSpc>
                <a:spcPct val="110000"/>
              </a:lnSpc>
              <a:spcBef>
                <a:spcPts val="1200"/>
              </a:spcBef>
              <a:spcAft>
                <a:spcPts val="0"/>
              </a:spcAft>
              <a:buClr>
                <a:schemeClr val="lt1"/>
              </a:buClr>
              <a:buSzPct val="100000"/>
              <a:buNone/>
            </a:pPr>
            <a:endParaRPr dirty="0"/>
          </a:p>
        </p:txBody>
      </p:sp>
      <p:sp>
        <p:nvSpPr>
          <p:cNvPr id="166" name="Google Shape;166;p4"/>
          <p:cNvSpPr txBox="1">
            <a:spLocks noGrp="1"/>
          </p:cNvSpPr>
          <p:nvPr>
            <p:ph type="body" idx="2"/>
          </p:nvPr>
        </p:nvSpPr>
        <p:spPr>
          <a:xfrm>
            <a:off x="1231641" y="1819612"/>
            <a:ext cx="5384800" cy="4525963"/>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10000"/>
              </a:lnSpc>
              <a:spcBef>
                <a:spcPts val="0"/>
              </a:spcBef>
              <a:spcAft>
                <a:spcPts val="0"/>
              </a:spcAft>
              <a:buClr>
                <a:schemeClr val="lt1"/>
              </a:buClr>
              <a:buSzPct val="100000"/>
              <a:buNone/>
            </a:pPr>
            <a:r>
              <a:rPr lang="en-US" sz="3100" b="1" dirty="0">
                <a:latin typeface="Arial"/>
                <a:ea typeface="Arial"/>
                <a:cs typeface="Arial"/>
                <a:sym typeface="Arial"/>
              </a:rPr>
              <a:t>Workshops</a:t>
            </a:r>
            <a:endParaRPr b="1" dirty="0">
              <a:latin typeface="Arial"/>
              <a:ea typeface="Arial"/>
              <a:cs typeface="Arial"/>
              <a:sym typeface="Arial"/>
            </a:endParaRPr>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Africa Workshop in Cameroon (February)</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Cameroon Women in Science virtual session (April)</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Americas – Brazil &amp; Peru (May &amp; June)</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Thailand – joining NASA SERVIR (May)</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Virtual Community engagement workshops </a:t>
            </a:r>
            <a:endParaRPr dirty="0"/>
          </a:p>
          <a:p>
            <a:pPr marL="742950" lvl="1" indent="-285750" algn="l" rtl="0">
              <a:lnSpc>
                <a:spcPct val="110000"/>
              </a:lnSpc>
              <a:spcBef>
                <a:spcPts val="1200"/>
              </a:spcBef>
              <a:spcAft>
                <a:spcPts val="0"/>
              </a:spcAft>
              <a:buClr>
                <a:schemeClr val="lt1"/>
              </a:buClr>
              <a:buSzPct val="100000"/>
              <a:buFont typeface="Arial"/>
              <a:buChar char="•"/>
            </a:pPr>
            <a:r>
              <a:rPr lang="en-US" sz="2900" dirty="0">
                <a:latin typeface="Arial"/>
                <a:ea typeface="Arial"/>
                <a:cs typeface="Arial"/>
                <a:sym typeface="Arial"/>
              </a:rPr>
              <a:t>Panama Indigenous community (April)</a:t>
            </a:r>
            <a:endParaRPr dirty="0"/>
          </a:p>
          <a:p>
            <a:pPr marL="0" lvl="0" indent="0" algn="l" rtl="0">
              <a:lnSpc>
                <a:spcPct val="110000"/>
              </a:lnSpc>
              <a:spcBef>
                <a:spcPts val="1200"/>
              </a:spcBef>
              <a:spcAft>
                <a:spcPts val="0"/>
              </a:spcAft>
              <a:buClr>
                <a:schemeClr val="lt1"/>
              </a:buClr>
              <a:buSzPct val="100000"/>
              <a:buNone/>
            </a:pPr>
            <a:endParaRPr dirty="0">
              <a:latin typeface="Arial"/>
              <a:ea typeface="Arial"/>
              <a:cs typeface="Arial"/>
              <a:sym typeface="Arial"/>
            </a:endParaRPr>
          </a:p>
          <a:p>
            <a:pPr marL="0" lvl="0" indent="0" algn="l" rtl="0">
              <a:lnSpc>
                <a:spcPct val="110000"/>
              </a:lnSpc>
              <a:spcBef>
                <a:spcPts val="1200"/>
              </a:spcBef>
              <a:spcAft>
                <a:spcPts val="0"/>
              </a:spcAft>
              <a:buClr>
                <a:schemeClr val="lt1"/>
              </a:buClr>
              <a:buSzPct val="100000"/>
              <a:buNone/>
            </a:pPr>
            <a:r>
              <a:rPr lang="en-US" sz="3100" b="1" dirty="0">
                <a:latin typeface="Arial"/>
                <a:ea typeface="Arial"/>
                <a:cs typeface="Arial"/>
                <a:sym typeface="Arial"/>
              </a:rPr>
              <a:t>Partner engagement</a:t>
            </a:r>
            <a:endParaRPr dirty="0"/>
          </a:p>
          <a:p>
            <a:pPr marL="285750" lvl="0" indent="-285750" algn="l" rtl="0">
              <a:lnSpc>
                <a:spcPct val="110000"/>
              </a:lnSpc>
              <a:spcBef>
                <a:spcPts val="1200"/>
              </a:spcBef>
              <a:spcAft>
                <a:spcPts val="0"/>
              </a:spcAft>
              <a:buClr>
                <a:schemeClr val="lt1"/>
              </a:buClr>
              <a:buSzPct val="100000"/>
              <a:buFont typeface="Arial"/>
              <a:buChar char="•"/>
            </a:pPr>
            <a:r>
              <a:rPr lang="en-US" dirty="0">
                <a:latin typeface="Arial"/>
                <a:ea typeface="Arial"/>
                <a:cs typeface="Arial"/>
                <a:sym typeface="Arial"/>
              </a:rPr>
              <a:t>Over 60 meetings with partners and partner institutions</a:t>
            </a:r>
            <a:endParaRPr dirty="0"/>
          </a:p>
          <a:p>
            <a:pPr marL="285750" lvl="0" indent="-187960" algn="l" rtl="0">
              <a:lnSpc>
                <a:spcPct val="110000"/>
              </a:lnSpc>
              <a:spcBef>
                <a:spcPts val="1200"/>
              </a:spcBef>
              <a:spcAft>
                <a:spcPts val="0"/>
              </a:spcAft>
              <a:buClr>
                <a:schemeClr val="lt1"/>
              </a:buClr>
              <a:buSzPct val="100000"/>
              <a:buFont typeface="Arial"/>
              <a:buNone/>
            </a:pPr>
            <a:endParaRPr dirty="0">
              <a:latin typeface="Arial"/>
              <a:ea typeface="Arial"/>
              <a:cs typeface="Arial"/>
              <a:sym typeface="Arial"/>
            </a:endParaRPr>
          </a:p>
          <a:p>
            <a:pPr marL="342900" lvl="0" indent="-245109" algn="l" rtl="0">
              <a:lnSpc>
                <a:spcPct val="110000"/>
              </a:lnSpc>
              <a:spcBef>
                <a:spcPts val="1200"/>
              </a:spcBef>
              <a:spcAft>
                <a:spcPts val="0"/>
              </a:spcAft>
              <a:buClr>
                <a:schemeClr val="lt1"/>
              </a:buClr>
              <a:buSzPct val="1000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pSp>
        <p:nvGrpSpPr>
          <p:cNvPr id="147" name="Google Shape;147;p3"/>
          <p:cNvGrpSpPr/>
          <p:nvPr/>
        </p:nvGrpSpPr>
        <p:grpSpPr>
          <a:xfrm>
            <a:off x="0" y="0"/>
            <a:ext cx="12192000" cy="6858000"/>
            <a:chOff x="0" y="0"/>
            <a:chExt cx="12192000" cy="6858000"/>
          </a:xfrm>
        </p:grpSpPr>
        <p:pic>
          <p:nvPicPr>
            <p:cNvPr id="148" name="Google Shape;148;p3"/>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149" name="Google Shape;149;p3"/>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150" name="Google Shape;150;p3"/>
            <p:cNvSpPr txBox="1"/>
            <p:nvPr/>
          </p:nvSpPr>
          <p:spPr>
            <a:xfrm>
              <a:off x="0" y="6456562"/>
              <a:ext cx="12192000" cy="338554"/>
            </a:xfrm>
            <a:prstGeom prst="rect">
              <a:avLst/>
            </a:prstGeom>
            <a:solidFill>
              <a:schemeClr val="dk1">
                <a:alpha val="64705"/>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151" name="Google Shape;151;p3"/>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152" name="Google Shape;152;p3"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grpSp>
      <p:sp>
        <p:nvSpPr>
          <p:cNvPr id="153" name="Google Shape;153;p3"/>
          <p:cNvSpPr txBox="1"/>
          <p:nvPr/>
        </p:nvSpPr>
        <p:spPr>
          <a:xfrm>
            <a:off x="415599" y="782708"/>
            <a:ext cx="11360800" cy="7636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990"/>
              <a:buFont typeface="Arial"/>
              <a:buNone/>
            </a:pPr>
            <a:r>
              <a:rPr lang="en-US" sz="4000" b="0" i="0" u="none" strike="noStrike" cap="none" dirty="0">
                <a:solidFill>
                  <a:srgbClr val="FFFFFF"/>
                </a:solidFill>
                <a:latin typeface="Arial"/>
                <a:ea typeface="Arial"/>
                <a:cs typeface="Arial"/>
                <a:sym typeface="Arial"/>
              </a:rPr>
              <a:t>How do we define ‘community’?</a:t>
            </a:r>
            <a:endParaRPr sz="4000" b="0" i="0" u="none" strike="noStrike" cap="none" dirty="0">
              <a:solidFill>
                <a:srgbClr val="FFFFFF"/>
              </a:solidFill>
              <a:latin typeface="Arial"/>
              <a:ea typeface="Arial"/>
              <a:cs typeface="Arial"/>
              <a:sym typeface="Arial"/>
            </a:endParaRPr>
          </a:p>
        </p:txBody>
      </p:sp>
      <p:sp>
        <p:nvSpPr>
          <p:cNvPr id="154" name="Google Shape;154;p3"/>
          <p:cNvSpPr txBox="1"/>
          <p:nvPr/>
        </p:nvSpPr>
        <p:spPr>
          <a:xfrm>
            <a:off x="1649330" y="2135702"/>
            <a:ext cx="9069028" cy="397027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1200"/>
              </a:spcBef>
              <a:spcAft>
                <a:spcPts val="0"/>
              </a:spcAft>
              <a:buClr>
                <a:srgbClr val="FFFFFF"/>
              </a:buClr>
              <a:buSzPts val="2000"/>
              <a:buFont typeface="Arial"/>
              <a:buChar char="•"/>
            </a:pPr>
            <a:r>
              <a:rPr lang="en-US" sz="3200" b="0" i="0" u="none" strike="noStrike" cap="none" dirty="0">
                <a:solidFill>
                  <a:schemeClr val="lt1"/>
                </a:solidFill>
                <a:latin typeface="Arial"/>
                <a:ea typeface="Arial"/>
                <a:cs typeface="Arial"/>
                <a:sym typeface="Arial"/>
              </a:rPr>
              <a:t>Science community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2400"/>
              </a:spcBef>
              <a:spcAft>
                <a:spcPts val="0"/>
              </a:spcAft>
              <a:buClr>
                <a:srgbClr val="FFFFFF"/>
              </a:buClr>
              <a:buSzPts val="2000"/>
              <a:buFont typeface="Arial"/>
              <a:buChar char="•"/>
            </a:pPr>
            <a:r>
              <a:rPr lang="en-US" sz="3200" b="0" i="0" u="none" strike="noStrike" cap="none" dirty="0">
                <a:solidFill>
                  <a:schemeClr val="lt1"/>
                </a:solidFill>
                <a:latin typeface="Arial"/>
                <a:ea typeface="Arial"/>
                <a:cs typeface="Arial"/>
                <a:sym typeface="Arial"/>
              </a:rPr>
              <a:t>Policy community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2400"/>
              </a:spcBef>
              <a:spcAft>
                <a:spcPts val="0"/>
              </a:spcAft>
              <a:buClr>
                <a:srgbClr val="FFFFFF"/>
              </a:buClr>
              <a:buSzPts val="2000"/>
              <a:buFont typeface="Arial"/>
              <a:buChar char="•"/>
            </a:pPr>
            <a:r>
              <a:rPr lang="en-US" sz="3200" b="0" i="0" u="none" strike="noStrike" cap="none" dirty="0">
                <a:solidFill>
                  <a:schemeClr val="lt1"/>
                </a:solidFill>
                <a:latin typeface="Arial"/>
                <a:ea typeface="Arial"/>
                <a:cs typeface="Arial"/>
                <a:sym typeface="Arial"/>
              </a:rPr>
              <a:t>Practitioner community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2400"/>
              </a:spcBef>
              <a:spcAft>
                <a:spcPts val="0"/>
              </a:spcAft>
              <a:buClr>
                <a:srgbClr val="FFFFFF"/>
              </a:buClr>
              <a:buSzPts val="2000"/>
              <a:buFont typeface="Arial"/>
              <a:buChar char="•"/>
            </a:pPr>
            <a:r>
              <a:rPr lang="en-US" sz="3200" dirty="0">
                <a:solidFill>
                  <a:schemeClr val="lt1"/>
                </a:solidFill>
              </a:rPr>
              <a:t>Indigenous and Traditional </a:t>
            </a:r>
            <a:r>
              <a:rPr lang="en-US" sz="3200" b="0" i="0" u="none" strike="noStrike" cap="none" dirty="0">
                <a:solidFill>
                  <a:schemeClr val="lt1"/>
                </a:solidFill>
                <a:latin typeface="Arial"/>
                <a:ea typeface="Arial"/>
                <a:cs typeface="Arial"/>
                <a:sym typeface="Arial"/>
              </a:rPr>
              <a:t>communities</a:t>
            </a:r>
            <a:endParaRPr sz="14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2400"/>
              </a:spcBef>
              <a:spcAft>
                <a:spcPts val="1200"/>
              </a:spcAft>
              <a:buClr>
                <a:srgbClr val="FFFFFF"/>
              </a:buClr>
              <a:buSzPts val="2000"/>
              <a:buFont typeface="Arial"/>
              <a:buNone/>
            </a:pPr>
            <a:endParaRPr sz="2400" b="0" i="0" u="none" strike="noStrike" cap="none" dirty="0">
              <a:solidFill>
                <a:srgbClr val="FF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5"/>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172" name="Google Shape;172;p5"/>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173" name="Google Shape;173;p5"/>
          <p:cNvSpPr txBox="1"/>
          <p:nvPr/>
        </p:nvSpPr>
        <p:spPr>
          <a:xfrm>
            <a:off x="0" y="6456562"/>
            <a:ext cx="12192000" cy="338700"/>
          </a:xfrm>
          <a:prstGeom prst="rect">
            <a:avLst/>
          </a:prstGeom>
          <a:solidFill>
            <a:schemeClr val="dk1">
              <a:alpha val="64705"/>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174" name="Google Shape;174;p5"/>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175" name="Google Shape;175;p5"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176" name="Google Shape;176;p5"/>
          <p:cNvSpPr txBox="1">
            <a:spLocks noGrp="1"/>
          </p:cNvSpPr>
          <p:nvPr>
            <p:ph type="title"/>
          </p:nvPr>
        </p:nvSpPr>
        <p:spPr>
          <a:xfrm>
            <a:off x="0" y="484451"/>
            <a:ext cx="12192000" cy="11430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4400"/>
              <a:buFont typeface="Arial"/>
              <a:buNone/>
            </a:pPr>
            <a:r>
              <a:rPr lang="en-US" sz="2800" dirty="0">
                <a:latin typeface="Arial"/>
                <a:ea typeface="Arial"/>
                <a:cs typeface="Arial"/>
                <a:sym typeface="Arial"/>
              </a:rPr>
              <a:t>An energizing workshop with the African research community</a:t>
            </a:r>
            <a:endParaRPr sz="2800" dirty="0">
              <a:latin typeface="Arial"/>
              <a:ea typeface="Arial"/>
              <a:cs typeface="Arial"/>
              <a:sym typeface="Arial"/>
            </a:endParaRPr>
          </a:p>
        </p:txBody>
      </p:sp>
      <p:pic>
        <p:nvPicPr>
          <p:cNvPr id="178" name="Google Shape;178;p5" descr="A group of people posing for a photo&#10;&#10;Description automatically generated"/>
          <p:cNvPicPr preferRelativeResize="0"/>
          <p:nvPr/>
        </p:nvPicPr>
        <p:blipFill rotWithShape="1">
          <a:blip r:embed="rId7">
            <a:alphaModFix/>
          </a:blip>
          <a:srcRect/>
          <a:stretch/>
        </p:blipFill>
        <p:spPr>
          <a:xfrm>
            <a:off x="96717" y="1379772"/>
            <a:ext cx="5245099" cy="3235454"/>
          </a:xfrm>
          <a:prstGeom prst="rect">
            <a:avLst/>
          </a:prstGeom>
          <a:noFill/>
          <a:ln>
            <a:noFill/>
          </a:ln>
        </p:spPr>
      </p:pic>
      <p:pic>
        <p:nvPicPr>
          <p:cNvPr id="179" name="Google Shape;179;p5"/>
          <p:cNvPicPr preferRelativeResize="0"/>
          <p:nvPr/>
        </p:nvPicPr>
        <p:blipFill rotWithShape="1">
          <a:blip r:embed="rId8">
            <a:alphaModFix/>
          </a:blip>
          <a:srcRect/>
          <a:stretch/>
        </p:blipFill>
        <p:spPr>
          <a:xfrm>
            <a:off x="744569" y="4908333"/>
            <a:ext cx="3949394" cy="751490"/>
          </a:xfrm>
          <a:prstGeom prst="rect">
            <a:avLst/>
          </a:prstGeom>
          <a:noFill/>
          <a:ln>
            <a:noFill/>
          </a:ln>
        </p:spPr>
      </p:pic>
      <p:sp>
        <p:nvSpPr>
          <p:cNvPr id="2" name="Google Shape;207;p6">
            <a:extLst>
              <a:ext uri="{FF2B5EF4-FFF2-40B4-BE49-F238E27FC236}">
                <a16:creationId xmlns:a16="http://schemas.microsoft.com/office/drawing/2014/main" id="{65A15725-FA0F-35F2-E664-87A5710CC25E}"/>
              </a:ext>
            </a:extLst>
          </p:cNvPr>
          <p:cNvSpPr txBox="1"/>
          <p:nvPr/>
        </p:nvSpPr>
        <p:spPr>
          <a:xfrm>
            <a:off x="5375031" y="1159705"/>
            <a:ext cx="6816969" cy="50526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FFFFFF"/>
              </a:buClr>
              <a:buSzPts val="2000"/>
              <a:buFont typeface="Arial"/>
              <a:buChar char="•"/>
            </a:pPr>
            <a:r>
              <a:rPr lang="en-US" sz="1800" b="1" i="0" u="none" strike="noStrike" cap="none" dirty="0">
                <a:solidFill>
                  <a:srgbClr val="FFFFFF"/>
                </a:solidFill>
                <a:latin typeface="Arial"/>
                <a:ea typeface="Arial"/>
                <a:cs typeface="Arial"/>
                <a:sym typeface="Arial"/>
              </a:rPr>
              <a:t>Build capacity - </a:t>
            </a:r>
            <a:r>
              <a:rPr lang="en-US" sz="2000" b="0" i="0" u="none" strike="noStrike" cap="none" dirty="0">
                <a:solidFill>
                  <a:srgbClr val="FFFFFF"/>
                </a:solidFill>
                <a:latin typeface="Arial"/>
                <a:ea typeface="Arial"/>
                <a:cs typeface="Arial"/>
                <a:sym typeface="Arial"/>
              </a:rPr>
              <a:t>train the next generation of scientists from African countries. Requires going beyond data collection. </a:t>
            </a:r>
            <a:endParaRPr sz="1800" b="0" i="0" u="none" strike="noStrike" cap="none" dirty="0">
              <a:solidFill>
                <a:srgbClr val="FFFFFF"/>
              </a:solidFill>
              <a:latin typeface="Arial"/>
              <a:ea typeface="Arial"/>
              <a:cs typeface="Arial"/>
              <a:sym typeface="Arial"/>
            </a:endParaRPr>
          </a:p>
          <a:p>
            <a:pPr marL="285750" marR="0" lvl="0" indent="-285750" algn="l" rtl="0">
              <a:lnSpc>
                <a:spcPct val="100000"/>
              </a:lnSpc>
              <a:spcBef>
                <a:spcPts val="1400"/>
              </a:spcBef>
              <a:spcAft>
                <a:spcPts val="0"/>
              </a:spcAft>
              <a:buClr>
                <a:srgbClr val="FFFFFF"/>
              </a:buClr>
              <a:buSzPts val="2400"/>
              <a:buFont typeface="Arial"/>
              <a:buChar char="•"/>
            </a:pPr>
            <a:r>
              <a:rPr lang="en-US" sz="2000" b="0" i="0" u="none" strike="noStrike" cap="none" dirty="0">
                <a:solidFill>
                  <a:srgbClr val="FFFFFF"/>
                </a:solidFill>
                <a:latin typeface="Arial"/>
                <a:ea typeface="Arial"/>
                <a:cs typeface="Arial"/>
                <a:sym typeface="Arial"/>
              </a:rPr>
              <a:t>Encourage </a:t>
            </a:r>
            <a:r>
              <a:rPr lang="en-US" sz="1800" b="1" i="0" u="none" strike="noStrike" cap="none" dirty="0">
                <a:solidFill>
                  <a:srgbClr val="FFFFFF"/>
                </a:solidFill>
                <a:latin typeface="Arial"/>
                <a:ea typeface="Arial"/>
                <a:cs typeface="Arial"/>
                <a:sym typeface="Arial"/>
              </a:rPr>
              <a:t>regional collaboration </a:t>
            </a:r>
            <a:r>
              <a:rPr lang="en-US" sz="2000" b="0" i="0" u="none" strike="noStrike" cap="none" dirty="0">
                <a:solidFill>
                  <a:srgbClr val="FFFFFF"/>
                </a:solidFill>
                <a:latin typeface="Arial"/>
                <a:ea typeface="Arial"/>
                <a:cs typeface="Arial"/>
                <a:sym typeface="Arial"/>
              </a:rPr>
              <a:t>and</a:t>
            </a:r>
            <a:r>
              <a:rPr lang="en-US" sz="1800" b="0" i="0" u="none" strike="noStrike" cap="none" dirty="0">
                <a:solidFill>
                  <a:srgbClr val="FFFFFF"/>
                </a:solidFill>
                <a:latin typeface="Arial"/>
                <a:ea typeface="Arial"/>
                <a:cs typeface="Arial"/>
                <a:sym typeface="Arial"/>
              </a:rPr>
              <a:t> </a:t>
            </a:r>
            <a:r>
              <a:rPr lang="en-US" sz="1800" b="1" i="0" u="none" strike="noStrike" cap="none" dirty="0">
                <a:solidFill>
                  <a:srgbClr val="FFFFFF"/>
                </a:solidFill>
                <a:latin typeface="Arial"/>
                <a:ea typeface="Arial"/>
                <a:cs typeface="Arial"/>
                <a:sym typeface="Arial"/>
              </a:rPr>
              <a:t>pan-tropical research exchange </a:t>
            </a:r>
            <a:endParaRPr sz="12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400"/>
              </a:spcBef>
              <a:spcAft>
                <a:spcPts val="0"/>
              </a:spcAft>
              <a:buClr>
                <a:srgbClr val="FFFFFF"/>
              </a:buClr>
              <a:buSzPts val="2000"/>
              <a:buFont typeface="Arial"/>
              <a:buChar char="•"/>
            </a:pPr>
            <a:r>
              <a:rPr lang="en-US" sz="1800" b="1" i="0" u="none" strike="noStrike" cap="none" dirty="0">
                <a:solidFill>
                  <a:srgbClr val="FFFFFF"/>
                </a:solidFill>
                <a:latin typeface="Arial"/>
                <a:ea typeface="Arial"/>
                <a:cs typeface="Arial"/>
                <a:sym typeface="Arial"/>
              </a:rPr>
              <a:t>Advance monitoring capabilities </a:t>
            </a:r>
            <a:r>
              <a:rPr lang="en-US" sz="2000" b="0" i="0" u="none" strike="noStrike" cap="none" dirty="0">
                <a:solidFill>
                  <a:srgbClr val="FFFFFF"/>
                </a:solidFill>
                <a:latin typeface="Arial"/>
                <a:ea typeface="Arial"/>
                <a:cs typeface="Arial"/>
                <a:sym typeface="Arial"/>
              </a:rPr>
              <a:t>(weather risk predictions, agricultural, carbon, biodiversity)</a:t>
            </a:r>
            <a:endParaRPr sz="1800" b="0" i="0" u="none" strike="noStrike" cap="none" dirty="0">
              <a:solidFill>
                <a:srgbClr val="FFFFFF"/>
              </a:solidFill>
              <a:latin typeface="Arial"/>
              <a:ea typeface="Arial"/>
              <a:cs typeface="Arial"/>
              <a:sym typeface="Arial"/>
            </a:endParaRPr>
          </a:p>
          <a:p>
            <a:pPr marL="285750" marR="0" lvl="0" indent="-285750" algn="l" rtl="0">
              <a:lnSpc>
                <a:spcPct val="100000"/>
              </a:lnSpc>
              <a:spcBef>
                <a:spcPts val="1400"/>
              </a:spcBef>
              <a:spcAft>
                <a:spcPts val="0"/>
              </a:spcAft>
              <a:buClr>
                <a:srgbClr val="FFFFFF"/>
              </a:buClr>
              <a:buSzPts val="2000"/>
              <a:buFont typeface="Arial"/>
              <a:buChar char="•"/>
            </a:pPr>
            <a:r>
              <a:rPr lang="en-US" sz="1800" b="1" i="0" u="none" strike="noStrike" cap="none" dirty="0">
                <a:solidFill>
                  <a:srgbClr val="FFFFFF"/>
                </a:solidFill>
                <a:latin typeface="Arial"/>
                <a:ea typeface="Arial"/>
                <a:cs typeface="Arial"/>
                <a:sym typeface="Arial"/>
              </a:rPr>
              <a:t>Reinforce existing activities and centers of excellence </a:t>
            </a:r>
            <a:endParaRPr sz="12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400"/>
              </a:spcBef>
              <a:spcAft>
                <a:spcPts val="0"/>
              </a:spcAft>
              <a:buClr>
                <a:srgbClr val="FFFFFF"/>
              </a:buClr>
              <a:buSzPts val="2000"/>
              <a:buFont typeface="Arial"/>
              <a:buChar char="•"/>
            </a:pPr>
            <a:r>
              <a:rPr lang="en-US" sz="1800" b="1" i="0" u="none" strike="noStrike" cap="none" dirty="0">
                <a:solidFill>
                  <a:srgbClr val="FFFFFF"/>
                </a:solidFill>
                <a:latin typeface="Arial"/>
                <a:ea typeface="Arial"/>
                <a:cs typeface="Arial"/>
                <a:sym typeface="Arial"/>
              </a:rPr>
              <a:t>Engage local communities </a:t>
            </a:r>
            <a:r>
              <a:rPr lang="en-US" sz="2000" b="0" i="0" u="none" strike="noStrike" cap="none" dirty="0">
                <a:solidFill>
                  <a:srgbClr val="FFFFFF"/>
                </a:solidFill>
                <a:latin typeface="Arial"/>
                <a:ea typeface="Arial"/>
                <a:cs typeface="Arial"/>
                <a:sym typeface="Arial"/>
              </a:rPr>
              <a:t>and facilitate the transfer of research advances to improving local livelihoods</a:t>
            </a:r>
            <a:endParaRPr sz="12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400"/>
              </a:spcBef>
              <a:spcAft>
                <a:spcPts val="0"/>
              </a:spcAft>
              <a:buClr>
                <a:srgbClr val="FFFFFF"/>
              </a:buClr>
              <a:buSzPts val="2400"/>
              <a:buFont typeface="Arial"/>
              <a:buChar char="•"/>
            </a:pPr>
            <a:r>
              <a:rPr lang="en-US" sz="2000" b="0" i="0" u="none" strike="noStrike" cap="none" dirty="0">
                <a:solidFill>
                  <a:srgbClr val="FFFFFF"/>
                </a:solidFill>
                <a:latin typeface="Arial"/>
                <a:ea typeface="Arial"/>
                <a:cs typeface="Arial"/>
                <a:sym typeface="Arial"/>
              </a:rPr>
              <a:t>Include </a:t>
            </a:r>
            <a:r>
              <a:rPr lang="en-US" sz="1800" b="1" i="0" u="none" strike="noStrike" cap="none" dirty="0">
                <a:solidFill>
                  <a:srgbClr val="FFFFFF"/>
                </a:solidFill>
                <a:latin typeface="Arial"/>
                <a:ea typeface="Arial"/>
                <a:cs typeface="Arial"/>
                <a:sym typeface="Arial"/>
              </a:rPr>
              <a:t>government, students, national and regional research institutions, NGOs, communities, policy-makers</a:t>
            </a:r>
            <a:r>
              <a:rPr lang="en-US" sz="2000" b="0" i="0" u="none" strike="noStrike" cap="none" dirty="0">
                <a:solidFill>
                  <a:srgbClr val="FFFFFF"/>
                </a:solidFill>
                <a:latin typeface="Arial"/>
                <a:ea typeface="Arial"/>
                <a:cs typeface="Arial"/>
                <a:sym typeface="Arial"/>
              </a:rPr>
              <a:t>, and the </a:t>
            </a:r>
            <a:r>
              <a:rPr lang="en-US" sz="1800" b="1" i="0" u="none" strike="noStrike" cap="none" dirty="0">
                <a:solidFill>
                  <a:srgbClr val="FFFFFF"/>
                </a:solidFill>
                <a:latin typeface="Arial"/>
                <a:ea typeface="Arial"/>
                <a:cs typeface="Arial"/>
                <a:sym typeface="Arial"/>
              </a:rPr>
              <a:t>private sector</a:t>
            </a:r>
            <a:endParaRPr sz="1800" b="0" i="0" u="none" strike="noStrike" cap="none" dirty="0">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dda4076e57_0_559"/>
          <p:cNvSpPr txBox="1">
            <a:spLocks noGrp="1"/>
          </p:cNvSpPr>
          <p:nvPr>
            <p:ph type="title"/>
          </p:nvPr>
        </p:nvSpPr>
        <p:spPr>
          <a:xfrm>
            <a:off x="609600" y="274638"/>
            <a:ext cx="10972800" cy="1143000"/>
          </a:xfrm>
          <a:prstGeom prst="rect">
            <a:avLst/>
          </a:prstGeom>
        </p:spPr>
        <p:txBody>
          <a:bodyPr spcFirstLastPara="1" wrap="square" lIns="91425" tIns="45700" rIns="91425" bIns="45700" anchor="ctr" anchorCtr="0">
            <a:normAutofit/>
          </a:bodyPr>
          <a:lstStyle/>
          <a:p>
            <a:pPr marL="0" lvl="0" indent="0" algn="ctr" rtl="0">
              <a:lnSpc>
                <a:spcPct val="115000"/>
              </a:lnSpc>
              <a:spcBef>
                <a:spcPts val="0"/>
              </a:spcBef>
              <a:spcAft>
                <a:spcPts val="0"/>
              </a:spcAft>
              <a:buNone/>
            </a:pPr>
            <a:r>
              <a:rPr lang="en-US" sz="4000">
                <a:solidFill>
                  <a:srgbClr val="FFFFFF"/>
                </a:solidFill>
                <a:latin typeface="Arial"/>
                <a:ea typeface="Arial"/>
                <a:cs typeface="Arial"/>
                <a:sym typeface="Arial"/>
              </a:rPr>
              <a:t>Well-attended Washington DC in April</a:t>
            </a:r>
            <a:endParaRPr/>
          </a:p>
        </p:txBody>
      </p:sp>
      <p:sp>
        <p:nvSpPr>
          <p:cNvPr id="186" name="Google Shape;186;g2dda4076e57_0_559"/>
          <p:cNvSpPr txBox="1">
            <a:spLocks noGrp="1"/>
          </p:cNvSpPr>
          <p:nvPr>
            <p:ph type="body" idx="1"/>
          </p:nvPr>
        </p:nvSpPr>
        <p:spPr>
          <a:xfrm>
            <a:off x="609600" y="1600201"/>
            <a:ext cx="53847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endParaRPr/>
          </a:p>
        </p:txBody>
      </p:sp>
      <p:sp>
        <p:nvSpPr>
          <p:cNvPr id="187" name="Google Shape;187;g2dda4076e57_0_559"/>
          <p:cNvSpPr txBox="1">
            <a:spLocks noGrp="1"/>
          </p:cNvSpPr>
          <p:nvPr>
            <p:ph type="body" idx="2"/>
          </p:nvPr>
        </p:nvSpPr>
        <p:spPr>
          <a:xfrm>
            <a:off x="6197600" y="1600201"/>
            <a:ext cx="5384700" cy="4526100"/>
          </a:xfrm>
          <a:prstGeom prst="rect">
            <a:avLst/>
          </a:prstGeom>
        </p:spPr>
        <p:txBody>
          <a:bodyPr spcFirstLastPara="1" wrap="square" lIns="91425" tIns="45700" rIns="91425" bIns="45700" anchor="t" anchorCtr="0">
            <a:normAutofit/>
          </a:bodyPr>
          <a:lstStyle/>
          <a:p>
            <a:pPr marL="0" lvl="0" indent="0" algn="l" rtl="0">
              <a:spcBef>
                <a:spcPts val="560"/>
              </a:spcBef>
              <a:spcAft>
                <a:spcPts val="0"/>
              </a:spcAft>
              <a:buNone/>
            </a:pPr>
            <a:endParaRPr/>
          </a:p>
        </p:txBody>
      </p:sp>
      <p:pic>
        <p:nvPicPr>
          <p:cNvPr id="188" name="Google Shape;188;g2dda4076e57_0_559"/>
          <p:cNvPicPr preferRelativeResize="0"/>
          <p:nvPr/>
        </p:nvPicPr>
        <p:blipFill>
          <a:blip r:embed="rId3">
            <a:alphaModFix/>
          </a:blip>
          <a:stretch>
            <a:fillRect/>
          </a:stretch>
        </p:blipFill>
        <p:spPr>
          <a:xfrm>
            <a:off x="364757" y="1316025"/>
            <a:ext cx="11217542" cy="5094451"/>
          </a:xfrm>
          <a:prstGeom prst="rect">
            <a:avLst/>
          </a:prstGeom>
          <a:noFill/>
          <a:ln>
            <a:noFill/>
          </a:ln>
        </p:spPr>
      </p:pic>
      <p:pic>
        <p:nvPicPr>
          <p:cNvPr id="2" name="Google Shape;225;g2dda4076e57_0_115">
            <a:extLst>
              <a:ext uri="{FF2B5EF4-FFF2-40B4-BE49-F238E27FC236}">
                <a16:creationId xmlns:a16="http://schemas.microsoft.com/office/drawing/2014/main" id="{3E6AAA79-C0ED-64C0-5954-6F562E566CA4}"/>
              </a:ext>
            </a:extLst>
          </p:cNvPr>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3" name="Google Shape;226;g2dda4076e57_0_115">
            <a:extLst>
              <a:ext uri="{FF2B5EF4-FFF2-40B4-BE49-F238E27FC236}">
                <a16:creationId xmlns:a16="http://schemas.microsoft.com/office/drawing/2014/main" id="{0C291C87-7F75-6760-4914-93AB8A07BFDC}"/>
              </a:ext>
            </a:extLst>
          </p:cNvPr>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4" name="Google Shape;227;g2dda4076e57_0_115">
            <a:extLst>
              <a:ext uri="{FF2B5EF4-FFF2-40B4-BE49-F238E27FC236}">
                <a16:creationId xmlns:a16="http://schemas.microsoft.com/office/drawing/2014/main" id="{4B3BF901-4BBE-43B8-D872-FD507C66E390}"/>
              </a:ext>
            </a:extLst>
          </p:cNvPr>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5" name="Google Shape;228;g2dda4076e57_0_115" descr="A picture containing circle, emblem, trademark, logo&#10;&#10;Description automatically generated">
            <a:extLst>
              <a:ext uri="{FF2B5EF4-FFF2-40B4-BE49-F238E27FC236}">
                <a16:creationId xmlns:a16="http://schemas.microsoft.com/office/drawing/2014/main" id="{31981B74-519C-8760-2786-C96CF5145BB1}"/>
              </a:ext>
            </a:extLst>
          </p:cNvPr>
          <p:cNvPicPr preferRelativeResize="0"/>
          <p:nvPr/>
        </p:nvPicPr>
        <p:blipFill rotWithShape="1">
          <a:blip r:embed="rId6">
            <a:alphaModFix/>
          </a:blip>
          <a:srcRect/>
          <a:stretch/>
        </p:blipFill>
        <p:spPr>
          <a:xfrm>
            <a:off x="11197002" y="5972595"/>
            <a:ext cx="830108" cy="82680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2dda4076e57_0_568"/>
          <p:cNvSpPr txBox="1">
            <a:spLocks noGrp="1"/>
          </p:cNvSpPr>
          <p:nvPr>
            <p:ph type="title"/>
          </p:nvPr>
        </p:nvSpPr>
        <p:spPr>
          <a:xfrm>
            <a:off x="609600" y="274638"/>
            <a:ext cx="10972800" cy="1143000"/>
          </a:xfrm>
          <a:prstGeom prst="rect">
            <a:avLst/>
          </a:prstGeom>
        </p:spPr>
        <p:txBody>
          <a:bodyPr spcFirstLastPara="1" wrap="square" lIns="91425" tIns="45700" rIns="91425" bIns="45700" anchor="ctr" anchorCtr="0">
            <a:noAutofit/>
          </a:bodyPr>
          <a:lstStyle/>
          <a:p>
            <a:pPr marL="0" lvl="0" indent="0" algn="ctr" rtl="0">
              <a:lnSpc>
                <a:spcPct val="115000"/>
              </a:lnSpc>
              <a:spcBef>
                <a:spcPts val="0"/>
              </a:spcBef>
              <a:spcAft>
                <a:spcPts val="0"/>
              </a:spcAft>
              <a:buNone/>
            </a:pPr>
            <a:r>
              <a:rPr lang="en-US" sz="3200" dirty="0">
                <a:solidFill>
                  <a:srgbClr val="FFFFFF"/>
                </a:solidFill>
                <a:latin typeface="Arial"/>
                <a:ea typeface="Arial"/>
                <a:cs typeface="Arial"/>
                <a:sym typeface="Arial"/>
              </a:rPr>
              <a:t>Important Takeaways from Indigenous representatives </a:t>
            </a:r>
            <a:br>
              <a:rPr lang="en-US" sz="3200" dirty="0">
                <a:solidFill>
                  <a:srgbClr val="FFFFFF"/>
                </a:solidFill>
                <a:latin typeface="Arial"/>
                <a:ea typeface="Arial"/>
                <a:cs typeface="Arial"/>
                <a:sym typeface="Arial"/>
              </a:rPr>
            </a:br>
            <a:r>
              <a:rPr lang="en-US" sz="3200" dirty="0">
                <a:solidFill>
                  <a:srgbClr val="FFFFFF"/>
                </a:solidFill>
                <a:latin typeface="Arial"/>
                <a:ea typeface="Arial"/>
                <a:cs typeface="Arial"/>
                <a:sym typeface="Arial"/>
              </a:rPr>
              <a:t>at the Panama Hybrid Workshop</a:t>
            </a:r>
            <a:endParaRPr sz="3600" dirty="0"/>
          </a:p>
        </p:txBody>
      </p:sp>
      <p:pic>
        <p:nvPicPr>
          <p:cNvPr id="196" name="Google Shape;196;g2dda4076e57_0_568"/>
          <p:cNvPicPr preferRelativeResize="0"/>
          <p:nvPr/>
        </p:nvPicPr>
        <p:blipFill>
          <a:blip r:embed="rId3">
            <a:alphaModFix/>
          </a:blip>
          <a:stretch>
            <a:fillRect/>
          </a:stretch>
        </p:blipFill>
        <p:spPr>
          <a:xfrm>
            <a:off x="461444" y="1417638"/>
            <a:ext cx="6826324" cy="5165724"/>
          </a:xfrm>
          <a:prstGeom prst="rect">
            <a:avLst/>
          </a:prstGeom>
          <a:noFill/>
          <a:ln>
            <a:noFill/>
          </a:ln>
        </p:spPr>
      </p:pic>
      <p:sp>
        <p:nvSpPr>
          <p:cNvPr id="2" name="Google Shape;230;g2dda4076e57_0_115">
            <a:extLst>
              <a:ext uri="{FF2B5EF4-FFF2-40B4-BE49-F238E27FC236}">
                <a16:creationId xmlns:a16="http://schemas.microsoft.com/office/drawing/2014/main" id="{923A1640-5E8A-4B4A-3BE3-7570B09E968B}"/>
              </a:ext>
            </a:extLst>
          </p:cNvPr>
          <p:cNvSpPr txBox="1"/>
          <p:nvPr/>
        </p:nvSpPr>
        <p:spPr>
          <a:xfrm>
            <a:off x="7287768" y="1545654"/>
            <a:ext cx="4608576" cy="4616608"/>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FFFFFF"/>
              </a:buClr>
              <a:buSzPts val="2000"/>
              <a:buFont typeface="Arial"/>
              <a:buChar char="•"/>
            </a:pPr>
            <a:r>
              <a:rPr lang="en-US" sz="2400" dirty="0">
                <a:solidFill>
                  <a:schemeClr val="lt1"/>
                </a:solidFill>
              </a:rPr>
              <a:t>Traditional and Ecological Knowledge is threatened</a:t>
            </a:r>
            <a:endParaRPr sz="1200" b="0" i="0" u="none" strike="noStrike" cap="none" dirty="0">
              <a:solidFill>
                <a:srgbClr val="000000"/>
              </a:solidFill>
              <a:latin typeface="Arial"/>
              <a:ea typeface="Arial"/>
              <a:cs typeface="Arial"/>
              <a:sym typeface="Arial"/>
            </a:endParaRPr>
          </a:p>
          <a:p>
            <a:pPr marL="457200" indent="-457200">
              <a:spcBef>
                <a:spcPts val="1200"/>
              </a:spcBef>
              <a:buClr>
                <a:srgbClr val="FFFFFF"/>
              </a:buClr>
              <a:buSzPts val="2000"/>
              <a:buFont typeface="Arial"/>
              <a:buChar char="•"/>
            </a:pPr>
            <a:r>
              <a:rPr lang="en-US" sz="2400" dirty="0">
                <a:solidFill>
                  <a:schemeClr val="lt1"/>
                </a:solidFill>
              </a:rPr>
              <a:t>Consultation with Indigenous territories needed in earliest phase</a:t>
            </a:r>
          </a:p>
          <a:p>
            <a:pPr marL="457200" marR="0" lvl="0" indent="-457200" algn="l" rtl="0">
              <a:lnSpc>
                <a:spcPct val="100000"/>
              </a:lnSpc>
              <a:spcBef>
                <a:spcPts val="1200"/>
              </a:spcBef>
              <a:spcAft>
                <a:spcPts val="0"/>
              </a:spcAft>
              <a:buClr>
                <a:srgbClr val="FFFFFF"/>
              </a:buClr>
              <a:buSzPts val="2000"/>
              <a:buFont typeface="Arial"/>
              <a:buChar char="•"/>
            </a:pPr>
            <a:r>
              <a:rPr lang="en-US" sz="2400" b="0" i="0" u="none" strike="noStrike" cap="none" dirty="0">
                <a:solidFill>
                  <a:schemeClr val="lt1"/>
                </a:solidFill>
                <a:latin typeface="Arial"/>
                <a:ea typeface="Arial"/>
                <a:cs typeface="Arial"/>
                <a:sym typeface="Arial"/>
              </a:rPr>
              <a:t>Active partners in research for development and natural hazard mitigation</a:t>
            </a:r>
            <a:endParaRPr lang="en-US" sz="2400" dirty="0">
              <a:solidFill>
                <a:schemeClr val="lt1"/>
              </a:solidFill>
            </a:endParaRPr>
          </a:p>
          <a:p>
            <a:pPr marL="457200" marR="0" lvl="0" indent="-457200" algn="l" rtl="0">
              <a:lnSpc>
                <a:spcPct val="100000"/>
              </a:lnSpc>
              <a:spcBef>
                <a:spcPts val="1200"/>
              </a:spcBef>
              <a:spcAft>
                <a:spcPts val="0"/>
              </a:spcAft>
              <a:buClr>
                <a:srgbClr val="FFFFFF"/>
              </a:buClr>
              <a:buSzPts val="2000"/>
              <a:buFont typeface="Arial"/>
              <a:buChar char="•"/>
            </a:pPr>
            <a:r>
              <a:rPr lang="en-US" sz="2400" dirty="0">
                <a:solidFill>
                  <a:schemeClr val="lt1"/>
                </a:solidFill>
              </a:rPr>
              <a:t>White Paper opportunity to co-develop research authorization practices</a:t>
            </a:r>
            <a:endParaRPr sz="2400" b="0" i="0" u="none" strike="noStrike" cap="none" dirty="0">
              <a:solidFill>
                <a:schemeClr val="lt1"/>
              </a:solidFill>
              <a:latin typeface="Arial"/>
              <a:ea typeface="Arial"/>
              <a:cs typeface="Arial"/>
              <a:sym typeface="Arial"/>
            </a:endParaRPr>
          </a:p>
        </p:txBody>
      </p:sp>
      <p:pic>
        <p:nvPicPr>
          <p:cNvPr id="3" name="Google Shape;225;g2dda4076e57_0_115">
            <a:extLst>
              <a:ext uri="{FF2B5EF4-FFF2-40B4-BE49-F238E27FC236}">
                <a16:creationId xmlns:a16="http://schemas.microsoft.com/office/drawing/2014/main" id="{4A527203-2037-E857-7AE0-2EEB966F3187}"/>
              </a:ext>
            </a:extLst>
          </p:cNvPr>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4" name="Google Shape;226;g2dda4076e57_0_115">
            <a:extLst>
              <a:ext uri="{FF2B5EF4-FFF2-40B4-BE49-F238E27FC236}">
                <a16:creationId xmlns:a16="http://schemas.microsoft.com/office/drawing/2014/main" id="{EE2F8194-C356-B552-EB15-DCA12092EDF5}"/>
              </a:ext>
            </a:extLst>
          </p:cNvPr>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5" name="Google Shape;227;g2dda4076e57_0_115">
            <a:extLst>
              <a:ext uri="{FF2B5EF4-FFF2-40B4-BE49-F238E27FC236}">
                <a16:creationId xmlns:a16="http://schemas.microsoft.com/office/drawing/2014/main" id="{4891B707-7F67-CE1E-DF5F-B6886352AEC0}"/>
              </a:ext>
            </a:extLst>
          </p:cNvPr>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6" name="Google Shape;228;g2dda4076e57_0_115" descr="A picture containing circle, emblem, trademark, logo&#10;&#10;Description automatically generated">
            <a:extLst>
              <a:ext uri="{FF2B5EF4-FFF2-40B4-BE49-F238E27FC236}">
                <a16:creationId xmlns:a16="http://schemas.microsoft.com/office/drawing/2014/main" id="{4857A1F7-5910-0889-1D34-A0C8DD9E47DD}"/>
              </a:ext>
            </a:extLst>
          </p:cNvPr>
          <p:cNvPicPr preferRelativeResize="0"/>
          <p:nvPr/>
        </p:nvPicPr>
        <p:blipFill rotWithShape="1">
          <a:blip r:embed="rId6">
            <a:alphaModFix/>
          </a:blip>
          <a:srcRect/>
          <a:stretch/>
        </p:blipFill>
        <p:spPr>
          <a:xfrm>
            <a:off x="11197002" y="5972595"/>
            <a:ext cx="830108" cy="8268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1F55A-4448-2A1A-EAC4-C78BACE2F931}"/>
              </a:ext>
            </a:extLst>
          </p:cNvPr>
          <p:cNvSpPr>
            <a:spLocks noGrp="1"/>
          </p:cNvSpPr>
          <p:nvPr>
            <p:ph type="title"/>
          </p:nvPr>
        </p:nvSpPr>
        <p:spPr/>
        <p:txBody>
          <a:bodyPr>
            <a:normAutofit fontScale="90000"/>
          </a:bodyPr>
          <a:lstStyle/>
          <a:p>
            <a:pPr marL="0" marR="0" lvl="0" indent="0" algn="ctr" rtl="0">
              <a:lnSpc>
                <a:spcPct val="100000"/>
              </a:lnSpc>
              <a:spcBef>
                <a:spcPts val="0"/>
              </a:spcBef>
              <a:spcAft>
                <a:spcPts val="0"/>
              </a:spcAft>
              <a:buClr>
                <a:srgbClr val="000000"/>
              </a:buClr>
              <a:buSzPts val="990"/>
              <a:buFont typeface="Arial"/>
              <a:buNone/>
            </a:pPr>
            <a:r>
              <a:rPr lang="en-US" sz="4400" b="0" i="0" u="none" strike="noStrike" cap="none" dirty="0">
                <a:solidFill>
                  <a:srgbClr val="FFFFFF"/>
                </a:solidFill>
                <a:latin typeface="Arial"/>
                <a:ea typeface="Arial"/>
                <a:cs typeface="Arial"/>
                <a:sym typeface="Arial"/>
              </a:rPr>
              <a:t>What are the best practices for community engagement in tropical forest research?</a:t>
            </a:r>
          </a:p>
        </p:txBody>
      </p:sp>
      <p:sp>
        <p:nvSpPr>
          <p:cNvPr id="3" name="Text Placeholder 2">
            <a:extLst>
              <a:ext uri="{FF2B5EF4-FFF2-40B4-BE49-F238E27FC236}">
                <a16:creationId xmlns:a16="http://schemas.microsoft.com/office/drawing/2014/main" id="{8CAECB59-A6C0-CD38-03D7-D1C05FE1C903}"/>
              </a:ext>
            </a:extLst>
          </p:cNvPr>
          <p:cNvSpPr>
            <a:spLocks noGrp="1"/>
          </p:cNvSpPr>
          <p:nvPr>
            <p:ph type="body" idx="1"/>
          </p:nvPr>
        </p:nvSpPr>
        <p:spPr>
          <a:xfrm>
            <a:off x="609600" y="1600201"/>
            <a:ext cx="10972800" cy="4791455"/>
          </a:xfrm>
        </p:spPr>
        <p:txBody>
          <a:bodyPr>
            <a:normAutofit/>
          </a:bodyPr>
          <a:lstStyle/>
          <a:p>
            <a:r>
              <a:rPr lang="en-US" sz="2400" i="0" u="none" strike="noStrike" cap="none" dirty="0">
                <a:solidFill>
                  <a:srgbClr val="FFFFFF"/>
                </a:solidFill>
                <a:latin typeface="Arial"/>
                <a:ea typeface="Arial"/>
                <a:cs typeface="Arial"/>
                <a:sym typeface="Arial"/>
              </a:rPr>
              <a:t>Social-historical perspectives motivate the need for ethical and true collaboration</a:t>
            </a:r>
          </a:p>
          <a:p>
            <a:pPr marL="114300" indent="0">
              <a:buNone/>
            </a:pPr>
            <a:endParaRPr lang="en-US" sz="2400" i="0" u="none" strike="noStrike" cap="none" dirty="0">
              <a:solidFill>
                <a:srgbClr val="FFFFFF"/>
              </a:solidFill>
              <a:latin typeface="Arial"/>
              <a:ea typeface="Arial"/>
              <a:cs typeface="Arial"/>
              <a:sym typeface="Arial"/>
            </a:endParaRPr>
          </a:p>
          <a:p>
            <a:r>
              <a:rPr lang="en-US" sz="2400" i="0" u="none" strike="noStrike" cap="none" dirty="0">
                <a:solidFill>
                  <a:srgbClr val="FFFFFF"/>
                </a:solidFill>
                <a:latin typeface="Arial"/>
                <a:ea typeface="Arial"/>
                <a:cs typeface="Arial"/>
                <a:sym typeface="Arial"/>
              </a:rPr>
              <a:t>Key Id</a:t>
            </a:r>
            <a:r>
              <a:rPr lang="en-US" sz="2400" dirty="0">
                <a:solidFill>
                  <a:srgbClr val="FFFFFF"/>
                </a:solidFill>
                <a:latin typeface="Arial"/>
                <a:ea typeface="Arial"/>
                <a:cs typeface="Arial"/>
                <a:sym typeface="Arial"/>
              </a:rPr>
              <a:t>ea: Long-Term Relationships for Community-Centered Science</a:t>
            </a:r>
          </a:p>
          <a:p>
            <a:pPr marL="114300" indent="0">
              <a:buNone/>
            </a:pPr>
            <a:endParaRPr lang="en-US" sz="2400" dirty="0">
              <a:solidFill>
                <a:srgbClr val="FFFFFF"/>
              </a:solidFill>
              <a:latin typeface="Arial"/>
              <a:ea typeface="Arial"/>
              <a:cs typeface="Arial"/>
              <a:sym typeface="Arial"/>
            </a:endParaRPr>
          </a:p>
          <a:p>
            <a:r>
              <a:rPr lang="en-US" sz="2400" i="0" u="none" strike="noStrike" cap="none" dirty="0">
                <a:solidFill>
                  <a:srgbClr val="FFFFFF"/>
                </a:solidFill>
                <a:latin typeface="Arial"/>
                <a:ea typeface="Arial"/>
                <a:cs typeface="Arial"/>
                <a:sym typeface="Arial"/>
              </a:rPr>
              <a:t>Best practices to</a:t>
            </a:r>
            <a:r>
              <a:rPr lang="en-US" sz="2400" dirty="0">
                <a:solidFill>
                  <a:srgbClr val="FFFFFF"/>
                </a:solidFill>
                <a:latin typeface="Arial"/>
                <a:ea typeface="Arial"/>
                <a:cs typeface="Arial"/>
                <a:sym typeface="Arial"/>
              </a:rPr>
              <a:t> develop with communities</a:t>
            </a:r>
          </a:p>
          <a:p>
            <a:pPr lvl="1"/>
            <a:r>
              <a:rPr lang="en-US" sz="2400" dirty="0">
                <a:solidFill>
                  <a:srgbClr val="FFFFFF"/>
                </a:solidFill>
                <a:latin typeface="Arial"/>
                <a:ea typeface="Arial"/>
                <a:cs typeface="Arial"/>
                <a:sym typeface="Arial"/>
              </a:rPr>
              <a:t>Data Products, Transparency, and Sovereignty</a:t>
            </a:r>
          </a:p>
          <a:p>
            <a:pPr lvl="1"/>
            <a:r>
              <a:rPr lang="en-US" sz="2400" i="0" u="none" strike="noStrike" cap="none" dirty="0">
                <a:solidFill>
                  <a:srgbClr val="FFFFFF"/>
                </a:solidFill>
                <a:latin typeface="Arial"/>
                <a:ea typeface="Arial"/>
                <a:cs typeface="Arial"/>
                <a:sym typeface="Arial"/>
              </a:rPr>
              <a:t>Translational, Langua</a:t>
            </a:r>
            <a:r>
              <a:rPr lang="en-US" sz="2400" dirty="0">
                <a:solidFill>
                  <a:srgbClr val="FFFFFF"/>
                </a:solidFill>
                <a:latin typeface="Arial"/>
                <a:ea typeface="Arial"/>
                <a:cs typeface="Arial"/>
                <a:sym typeface="Arial"/>
              </a:rPr>
              <a:t>ge, and Knowledge System Justice</a:t>
            </a:r>
          </a:p>
          <a:p>
            <a:pPr lvl="1"/>
            <a:r>
              <a:rPr lang="en-US" sz="2400" i="0" u="none" strike="noStrike" cap="none" dirty="0">
                <a:solidFill>
                  <a:srgbClr val="FFFFFF"/>
                </a:solidFill>
                <a:latin typeface="Arial"/>
                <a:ea typeface="Arial"/>
                <a:cs typeface="Arial"/>
                <a:sym typeface="Arial"/>
              </a:rPr>
              <a:t>Economic Justice</a:t>
            </a:r>
          </a:p>
          <a:p>
            <a:pPr marL="114300" indent="0">
              <a:buNone/>
            </a:pPr>
            <a:endParaRPr lang="en-US" sz="2400" dirty="0"/>
          </a:p>
        </p:txBody>
      </p:sp>
      <p:pic>
        <p:nvPicPr>
          <p:cNvPr id="4" name="Google Shape;225;g2dda4076e57_0_115">
            <a:extLst>
              <a:ext uri="{FF2B5EF4-FFF2-40B4-BE49-F238E27FC236}">
                <a16:creationId xmlns:a16="http://schemas.microsoft.com/office/drawing/2014/main" id="{2F003AFE-B908-4551-52C6-2EBF4283E648}"/>
              </a:ext>
            </a:extLst>
          </p:cNvPr>
          <p:cNvPicPr preferRelativeResize="0"/>
          <p:nvPr/>
        </p:nvPicPr>
        <p:blipFill rotWithShape="1">
          <a:blip r:embed="rId3">
            <a:alphaModFix/>
          </a:blip>
          <a:srcRect/>
          <a:stretch/>
        </p:blipFill>
        <p:spPr>
          <a:xfrm>
            <a:off x="0" y="6382140"/>
            <a:ext cx="12191998" cy="475860"/>
          </a:xfrm>
          <a:prstGeom prst="rect">
            <a:avLst/>
          </a:prstGeom>
          <a:noFill/>
          <a:ln>
            <a:noFill/>
          </a:ln>
        </p:spPr>
      </p:pic>
      <p:sp>
        <p:nvSpPr>
          <p:cNvPr id="5" name="Google Shape;226;g2dda4076e57_0_115">
            <a:extLst>
              <a:ext uri="{FF2B5EF4-FFF2-40B4-BE49-F238E27FC236}">
                <a16:creationId xmlns:a16="http://schemas.microsoft.com/office/drawing/2014/main" id="{FDB4EBD9-9A9D-B6F7-5686-54A0E51D2124}"/>
              </a:ext>
            </a:extLst>
          </p:cNvPr>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6" name="Google Shape;227;g2dda4076e57_0_115">
            <a:extLst>
              <a:ext uri="{FF2B5EF4-FFF2-40B4-BE49-F238E27FC236}">
                <a16:creationId xmlns:a16="http://schemas.microsoft.com/office/drawing/2014/main" id="{B0C1582B-9619-064F-9095-781C60EF9393}"/>
              </a:ext>
            </a:extLst>
          </p:cNvPr>
          <p:cNvPicPr preferRelativeResize="0"/>
          <p:nvPr/>
        </p:nvPicPr>
        <p:blipFill rotWithShape="1">
          <a:blip r:embed="rId4">
            <a:alphaModFix/>
          </a:blip>
          <a:srcRect/>
          <a:stretch/>
        </p:blipFill>
        <p:spPr>
          <a:xfrm>
            <a:off x="127566" y="5952931"/>
            <a:ext cx="1104075" cy="905069"/>
          </a:xfrm>
          <a:prstGeom prst="rect">
            <a:avLst/>
          </a:prstGeom>
          <a:noFill/>
          <a:ln>
            <a:noFill/>
          </a:ln>
        </p:spPr>
      </p:pic>
      <p:pic>
        <p:nvPicPr>
          <p:cNvPr id="7" name="Google Shape;228;g2dda4076e57_0_115" descr="A picture containing circle, emblem, trademark, logo&#10;&#10;Description automatically generated">
            <a:extLst>
              <a:ext uri="{FF2B5EF4-FFF2-40B4-BE49-F238E27FC236}">
                <a16:creationId xmlns:a16="http://schemas.microsoft.com/office/drawing/2014/main" id="{10F57E11-3E14-F8E8-55D0-4FDEB0471D54}"/>
              </a:ext>
            </a:extLst>
          </p:cNvPr>
          <p:cNvPicPr preferRelativeResize="0"/>
          <p:nvPr/>
        </p:nvPicPr>
        <p:blipFill rotWithShape="1">
          <a:blip r:embed="rId5">
            <a:alphaModFix/>
          </a:blip>
          <a:srcRect/>
          <a:stretch/>
        </p:blipFill>
        <p:spPr>
          <a:xfrm>
            <a:off x="11197002" y="5972595"/>
            <a:ext cx="830108" cy="826808"/>
          </a:xfrm>
          <a:prstGeom prst="rect">
            <a:avLst/>
          </a:prstGeom>
          <a:noFill/>
          <a:ln>
            <a:noFill/>
          </a:ln>
        </p:spPr>
      </p:pic>
    </p:spTree>
    <p:extLst>
      <p:ext uri="{BB962C8B-B14F-4D97-AF65-F5344CB8AC3E}">
        <p14:creationId xmlns:p14="http://schemas.microsoft.com/office/powerpoint/2010/main" val="2245314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pSp>
        <p:nvGrpSpPr>
          <p:cNvPr id="212" name="Google Shape;212;g2dda4076e57_0_71"/>
          <p:cNvGrpSpPr/>
          <p:nvPr/>
        </p:nvGrpSpPr>
        <p:grpSpPr>
          <a:xfrm>
            <a:off x="0" y="0"/>
            <a:ext cx="12192000" cy="6858000"/>
            <a:chOff x="0" y="0"/>
            <a:chExt cx="12192000" cy="6858000"/>
          </a:xfrm>
        </p:grpSpPr>
        <p:pic>
          <p:nvPicPr>
            <p:cNvPr id="213" name="Google Shape;213;g2dda4076e57_0_71"/>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214" name="Google Shape;214;g2dda4076e57_0_71"/>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215" name="Google Shape;215;g2dda4076e57_0_71"/>
            <p:cNvSpPr txBox="1"/>
            <p:nvPr/>
          </p:nvSpPr>
          <p:spPr>
            <a:xfrm>
              <a:off x="0" y="6456562"/>
              <a:ext cx="12192000" cy="338700"/>
            </a:xfrm>
            <a:prstGeom prst="rect">
              <a:avLst/>
            </a:prstGeom>
            <a:solidFill>
              <a:schemeClr val="dk1">
                <a:alpha val="65100"/>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216" name="Google Shape;216;g2dda4076e57_0_71"/>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217" name="Google Shape;217;g2dda4076e57_0_71"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grpSp>
      <p:sp>
        <p:nvSpPr>
          <p:cNvPr id="218" name="Google Shape;218;g2dda4076e57_0_71"/>
          <p:cNvSpPr txBox="1"/>
          <p:nvPr/>
        </p:nvSpPr>
        <p:spPr>
          <a:xfrm>
            <a:off x="415599" y="877191"/>
            <a:ext cx="11360700" cy="7635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990"/>
              <a:buFont typeface="Arial"/>
              <a:buNone/>
            </a:pPr>
            <a:r>
              <a:rPr lang="en-US" sz="4800" b="0" i="0" u="none" strike="noStrike" cap="none" dirty="0">
                <a:solidFill>
                  <a:srgbClr val="FFFFFF"/>
                </a:solidFill>
                <a:latin typeface="Arial"/>
                <a:ea typeface="Arial"/>
                <a:cs typeface="Arial"/>
                <a:sym typeface="Arial"/>
              </a:rPr>
              <a:t>How do we define </a:t>
            </a:r>
            <a:r>
              <a:rPr lang="en-US" sz="4800" b="0" i="0" u="none" strike="sngStrike" cap="none" dirty="0">
                <a:solidFill>
                  <a:srgbClr val="FFFFFF"/>
                </a:solidFill>
                <a:latin typeface="Arial"/>
                <a:ea typeface="Arial"/>
                <a:cs typeface="Arial"/>
                <a:sym typeface="Arial"/>
              </a:rPr>
              <a:t>‘end</a:t>
            </a:r>
            <a:r>
              <a:rPr lang="en-US" sz="4800" b="0" i="0" u="none" strike="noStrike" cap="none" dirty="0">
                <a:solidFill>
                  <a:srgbClr val="FFFFFF"/>
                </a:solidFill>
                <a:latin typeface="Arial"/>
                <a:ea typeface="Arial"/>
                <a:cs typeface="Arial"/>
                <a:sym typeface="Arial"/>
              </a:rPr>
              <a:t>-users’?</a:t>
            </a:r>
            <a:endParaRPr sz="4800" b="0" i="0" u="none" strike="noStrike" cap="none" dirty="0">
              <a:solidFill>
                <a:srgbClr val="FFFFFF"/>
              </a:solidFill>
              <a:latin typeface="Arial"/>
              <a:ea typeface="Arial"/>
              <a:cs typeface="Arial"/>
              <a:sym typeface="Arial"/>
            </a:endParaRPr>
          </a:p>
        </p:txBody>
      </p:sp>
      <p:sp>
        <p:nvSpPr>
          <p:cNvPr id="219" name="Google Shape;219;g2dda4076e57_0_71"/>
          <p:cNvSpPr txBox="1"/>
          <p:nvPr/>
        </p:nvSpPr>
        <p:spPr>
          <a:xfrm>
            <a:off x="2044842" y="2002318"/>
            <a:ext cx="8102400" cy="3570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1200"/>
              </a:spcBef>
              <a:spcAft>
                <a:spcPts val="0"/>
              </a:spcAft>
              <a:buClr>
                <a:srgbClr val="000000"/>
              </a:buClr>
              <a:buSzPts val="3200"/>
              <a:buFont typeface="Arial"/>
              <a:buNone/>
            </a:pPr>
            <a:r>
              <a:rPr lang="en-US" sz="3200" b="0" i="0" u="none" strike="noStrike" cap="none" dirty="0">
                <a:solidFill>
                  <a:schemeClr val="lt1"/>
                </a:solidFill>
                <a:latin typeface="Arial"/>
                <a:ea typeface="Arial"/>
                <a:cs typeface="Arial"/>
                <a:sym typeface="Arial"/>
              </a:rPr>
              <a:t>A person, institution, or organization who uses an end-product.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a:p>
            <a:pPr marL="0" marR="0" lvl="0" indent="0" algn="ctr" rtl="0">
              <a:lnSpc>
                <a:spcPct val="100000"/>
              </a:lnSpc>
              <a:spcBef>
                <a:spcPts val="1200"/>
              </a:spcBef>
              <a:spcAft>
                <a:spcPts val="1200"/>
              </a:spcAft>
              <a:buClr>
                <a:srgbClr val="000000"/>
              </a:buClr>
              <a:buSzPts val="3200"/>
              <a:buFont typeface="Arial"/>
              <a:buNone/>
            </a:pPr>
            <a:r>
              <a:rPr lang="en-US" sz="3200" b="0" i="0" u="none" strike="noStrike" cap="none" dirty="0">
                <a:solidFill>
                  <a:schemeClr val="lt1"/>
                </a:solidFill>
                <a:latin typeface="Arial"/>
                <a:ea typeface="Arial"/>
                <a:cs typeface="Arial"/>
                <a:sym typeface="Arial"/>
              </a:rPr>
              <a:t>A user is an individual or organization that uses the data, information, or other products to support their activities for their benefit or for the benefit of others.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g2dda4076e57_0_115"/>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225" name="Google Shape;225;g2dda4076e57_0_115"/>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226" name="Google Shape;226;g2dda4076e57_0_115"/>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227" name="Google Shape;227;g2dda4076e57_0_115"/>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228" name="Google Shape;228;g2dda4076e57_0_115"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229" name="Google Shape;229;g2dda4076e57_0_115"/>
          <p:cNvSpPr txBox="1">
            <a:spLocks noGrp="1"/>
          </p:cNvSpPr>
          <p:nvPr>
            <p:ph type="title"/>
          </p:nvPr>
        </p:nvSpPr>
        <p:spPr>
          <a:xfrm>
            <a:off x="609600" y="662251"/>
            <a:ext cx="10972800" cy="11430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4800"/>
              <a:buFont typeface="Arial"/>
              <a:buNone/>
            </a:pPr>
            <a:r>
              <a:rPr lang="en-US" sz="4800" strike="sngStrike">
                <a:latin typeface="Arial"/>
                <a:ea typeface="Arial"/>
                <a:cs typeface="Arial"/>
                <a:sym typeface="Arial"/>
              </a:rPr>
              <a:t>End </a:t>
            </a:r>
            <a:r>
              <a:rPr lang="en-US" sz="4800">
                <a:latin typeface="Arial"/>
                <a:ea typeface="Arial"/>
                <a:cs typeface="Arial"/>
                <a:sym typeface="Arial"/>
              </a:rPr>
              <a:t>user communities include:</a:t>
            </a:r>
            <a:endParaRPr sz="4800">
              <a:latin typeface="Arial"/>
              <a:ea typeface="Arial"/>
              <a:cs typeface="Arial"/>
              <a:sym typeface="Arial"/>
            </a:endParaRPr>
          </a:p>
        </p:txBody>
      </p:sp>
      <p:sp>
        <p:nvSpPr>
          <p:cNvPr id="230" name="Google Shape;230;g2dda4076e57_0_115"/>
          <p:cNvSpPr txBox="1"/>
          <p:nvPr/>
        </p:nvSpPr>
        <p:spPr>
          <a:xfrm>
            <a:off x="1697542" y="1949930"/>
            <a:ext cx="8796900" cy="430980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Government</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120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Natural resource managers</a:t>
            </a:r>
            <a:endParaRPr sz="2800" b="0" i="0" u="none" strike="noStrike" cap="none" dirty="0">
              <a:solidFill>
                <a:schemeClr val="lt1"/>
              </a:solidFill>
              <a:latin typeface="Arial"/>
              <a:ea typeface="Arial"/>
              <a:cs typeface="Arial"/>
              <a:sym typeface="Arial"/>
            </a:endParaRPr>
          </a:p>
          <a:p>
            <a:pPr marL="457200" marR="0" lvl="0" indent="-457200" algn="l" rtl="0">
              <a:lnSpc>
                <a:spcPct val="100000"/>
              </a:lnSpc>
              <a:spcBef>
                <a:spcPts val="120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Civil-society organizations</a:t>
            </a:r>
            <a:endParaRPr sz="2800" b="0" i="0" u="none" strike="noStrike" cap="none" dirty="0">
              <a:solidFill>
                <a:schemeClr val="lt1"/>
              </a:solidFill>
              <a:latin typeface="Arial"/>
              <a:ea typeface="Arial"/>
              <a:cs typeface="Arial"/>
              <a:sym typeface="Arial"/>
            </a:endParaRPr>
          </a:p>
          <a:p>
            <a:pPr marL="457200" marR="0" lvl="0" indent="-457200" algn="l" rtl="0">
              <a:lnSpc>
                <a:spcPct val="100000"/>
              </a:lnSpc>
              <a:spcBef>
                <a:spcPts val="120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Non-profits</a:t>
            </a:r>
            <a:endParaRPr sz="2800" b="0" i="0" u="none" strike="noStrike" cap="none" dirty="0">
              <a:solidFill>
                <a:schemeClr val="lt1"/>
              </a:solidFill>
              <a:latin typeface="Arial"/>
              <a:ea typeface="Arial"/>
              <a:cs typeface="Arial"/>
              <a:sym typeface="Arial"/>
            </a:endParaRPr>
          </a:p>
          <a:p>
            <a:pPr marL="457200" marR="0" lvl="0" indent="-457200" algn="l" rtl="0">
              <a:lnSpc>
                <a:spcPct val="100000"/>
              </a:lnSpc>
              <a:spcBef>
                <a:spcPts val="120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Private-sector companies</a:t>
            </a:r>
            <a:endParaRPr sz="2800" b="0" i="0" u="none" strike="noStrike" cap="none" dirty="0">
              <a:solidFill>
                <a:schemeClr val="lt1"/>
              </a:solidFill>
              <a:latin typeface="Arial"/>
              <a:ea typeface="Arial"/>
              <a:cs typeface="Arial"/>
              <a:sym typeface="Arial"/>
            </a:endParaRPr>
          </a:p>
          <a:p>
            <a:pPr marL="457200" marR="0" lvl="0" indent="-457200" algn="l" rtl="0">
              <a:lnSpc>
                <a:spcPct val="100000"/>
              </a:lnSpc>
              <a:spcBef>
                <a:spcPts val="120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Those involved in ecosystem management, climate mitigation and adaptation, and sustainable agriculture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g2dda4076e57_0_286"/>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285" name="Google Shape;285;g2dda4076e57_0_286"/>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286" name="Google Shape;286;g2dda4076e57_0_286"/>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287" name="Google Shape;287;g2dda4076e57_0_286"/>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288" name="Google Shape;288;g2dda4076e57_0_286"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289" name="Google Shape;289;g2dda4076e57_0_286"/>
          <p:cNvSpPr txBox="1">
            <a:spLocks noGrp="1"/>
          </p:cNvSpPr>
          <p:nvPr>
            <p:ph type="title"/>
          </p:nvPr>
        </p:nvSpPr>
        <p:spPr>
          <a:xfrm>
            <a:off x="609600" y="662251"/>
            <a:ext cx="10972800" cy="8913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3600"/>
              <a:buFont typeface="Arial"/>
              <a:buNone/>
            </a:pPr>
            <a:r>
              <a:rPr lang="en-US" sz="3600">
                <a:latin typeface="Arial"/>
                <a:ea typeface="Arial"/>
                <a:cs typeface="Arial"/>
                <a:sym typeface="Arial"/>
              </a:rPr>
              <a:t>NASA Earth Science to Action (ES2A) Strategy</a:t>
            </a:r>
            <a:endParaRPr sz="3600">
              <a:latin typeface="Arial"/>
              <a:ea typeface="Arial"/>
              <a:cs typeface="Arial"/>
              <a:sym typeface="Arial"/>
            </a:endParaRPr>
          </a:p>
        </p:txBody>
      </p:sp>
      <p:pic>
        <p:nvPicPr>
          <p:cNvPr id="290" name="Google Shape;290;g2dda4076e57_0_286"/>
          <p:cNvPicPr preferRelativeResize="0"/>
          <p:nvPr/>
        </p:nvPicPr>
        <p:blipFill rotWithShape="1">
          <a:blip r:embed="rId7">
            <a:alphaModFix/>
          </a:blip>
          <a:srcRect l="10104" t="17206" r="9509" b="5912"/>
          <a:stretch/>
        </p:blipFill>
        <p:spPr>
          <a:xfrm>
            <a:off x="1594128" y="1461019"/>
            <a:ext cx="9003739" cy="484391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g2dda4076e57_0_371"/>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296" name="Google Shape;296;g2dda4076e57_0_371"/>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297" name="Google Shape;297;g2dda4076e57_0_371"/>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298" name="Google Shape;298;g2dda4076e57_0_371"/>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299" name="Google Shape;299;g2dda4076e57_0_371"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300" name="Google Shape;300;g2dda4076e57_0_371"/>
          <p:cNvSpPr txBox="1">
            <a:spLocks noGrp="1"/>
          </p:cNvSpPr>
          <p:nvPr>
            <p:ph type="title"/>
          </p:nvPr>
        </p:nvSpPr>
        <p:spPr>
          <a:xfrm>
            <a:off x="609600" y="662251"/>
            <a:ext cx="10972800" cy="8913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3600"/>
              <a:buFont typeface="Arial"/>
              <a:buNone/>
            </a:pPr>
            <a:r>
              <a:rPr lang="en-US" sz="3600">
                <a:latin typeface="Arial"/>
                <a:ea typeface="Arial"/>
                <a:cs typeface="Arial"/>
                <a:sym typeface="Arial"/>
              </a:rPr>
              <a:t>NASA Earth Science to Action (ES2A) Strategy</a:t>
            </a:r>
            <a:endParaRPr sz="3600">
              <a:latin typeface="Arial"/>
              <a:ea typeface="Arial"/>
              <a:cs typeface="Arial"/>
              <a:sym typeface="Arial"/>
            </a:endParaRPr>
          </a:p>
        </p:txBody>
      </p:sp>
      <p:pic>
        <p:nvPicPr>
          <p:cNvPr id="301" name="Google Shape;301;g2dda4076e57_0_371"/>
          <p:cNvPicPr preferRelativeResize="0"/>
          <p:nvPr/>
        </p:nvPicPr>
        <p:blipFill rotWithShape="1">
          <a:blip r:embed="rId7">
            <a:alphaModFix/>
          </a:blip>
          <a:srcRect l="10098" t="18486" r="10700" b="6942"/>
          <a:stretch/>
        </p:blipFill>
        <p:spPr>
          <a:xfrm>
            <a:off x="1635449" y="1470716"/>
            <a:ext cx="8921102" cy="472503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2dda4076e57_0_456"/>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307" name="Google Shape;307;g2dda4076e57_0_456"/>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308" name="Google Shape;308;g2dda4076e57_0_456"/>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309" name="Google Shape;309;g2dda4076e57_0_456"/>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310" name="Google Shape;310;g2dda4076e57_0_456"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311" name="Google Shape;311;g2dda4076e57_0_456"/>
          <p:cNvSpPr txBox="1">
            <a:spLocks noGrp="1"/>
          </p:cNvSpPr>
          <p:nvPr>
            <p:ph type="title"/>
          </p:nvPr>
        </p:nvSpPr>
        <p:spPr>
          <a:xfrm>
            <a:off x="609600" y="662251"/>
            <a:ext cx="10972800" cy="8913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3600"/>
              <a:buFont typeface="Arial"/>
              <a:buNone/>
            </a:pPr>
            <a:r>
              <a:rPr lang="en-US" sz="3600">
                <a:latin typeface="Arial"/>
                <a:ea typeface="Arial"/>
                <a:cs typeface="Arial"/>
                <a:sym typeface="Arial"/>
              </a:rPr>
              <a:t>NASA Earth Science to Action (ES2A) Strategy</a:t>
            </a:r>
            <a:endParaRPr sz="3600">
              <a:latin typeface="Arial"/>
              <a:ea typeface="Arial"/>
              <a:cs typeface="Arial"/>
              <a:sym typeface="Arial"/>
            </a:endParaRPr>
          </a:p>
        </p:txBody>
      </p:sp>
      <p:pic>
        <p:nvPicPr>
          <p:cNvPr id="312" name="Google Shape;312;g2dda4076e57_0_456"/>
          <p:cNvPicPr preferRelativeResize="0"/>
          <p:nvPr/>
        </p:nvPicPr>
        <p:blipFill rotWithShape="1">
          <a:blip r:embed="rId7">
            <a:alphaModFix/>
          </a:blip>
          <a:srcRect l="10460" t="18635" r="9507" b="6943"/>
          <a:stretch/>
        </p:blipFill>
        <p:spPr>
          <a:xfrm>
            <a:off x="1480592" y="1553497"/>
            <a:ext cx="9230813" cy="482864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2dda4076e57_0_549"/>
          <p:cNvSpPr txBox="1">
            <a:spLocks noGrp="1"/>
          </p:cNvSpPr>
          <p:nvPr>
            <p:ph type="title"/>
          </p:nvPr>
        </p:nvSpPr>
        <p:spPr>
          <a:xfrm>
            <a:off x="761995" y="307447"/>
            <a:ext cx="10693884" cy="1109932"/>
          </a:xfrm>
          <a:prstGeom prst="rect">
            <a:avLst/>
          </a:prstGeom>
        </p:spPr>
        <p:txBody>
          <a:bodyPr spcFirstLastPara="1" vert="horz" lIns="91440" tIns="45720" rIns="91440" bIns="45720" rtlCol="0" anchor="ctr" anchorCtr="0">
            <a:normAutofit/>
          </a:bodyPr>
          <a:lstStyle/>
          <a:p>
            <a:pPr marL="0" lvl="0" indent="0">
              <a:spcAft>
                <a:spcPts val="0"/>
              </a:spcAft>
            </a:pPr>
            <a:r>
              <a:rPr lang="en-US" sz="4000" kern="1200">
                <a:solidFill>
                  <a:schemeClr val="tx1"/>
                </a:solidFill>
                <a:latin typeface="+mj-lt"/>
                <a:ea typeface="+mj-ea"/>
                <a:cs typeface="+mj-cs"/>
                <a:sym typeface="Arial"/>
              </a:rPr>
              <a:t>Users/Stakeholders/Communities in Amazonia</a:t>
            </a:r>
            <a:endParaRPr lang="en-US" sz="4000" kern="1200">
              <a:solidFill>
                <a:schemeClr val="tx1"/>
              </a:solidFill>
              <a:latin typeface="+mj-lt"/>
              <a:ea typeface="+mj-ea"/>
              <a:cs typeface="+mj-cs"/>
            </a:endParaRPr>
          </a:p>
        </p:txBody>
      </p:sp>
      <p:sp>
        <p:nvSpPr>
          <p:cNvPr id="327" name="Google Shape;327;g2dda4076e57_0_549"/>
          <p:cNvSpPr txBox="1">
            <a:spLocks/>
          </p:cNvSpPr>
          <p:nvPr/>
        </p:nvSpPr>
        <p:spPr>
          <a:xfrm>
            <a:off x="337485" y="1405521"/>
            <a:ext cx="3934950" cy="4905213"/>
          </a:xfrm>
          <a:prstGeom prst="rect">
            <a:avLst/>
          </a:prstGeom>
        </p:spPr>
        <p:txBody>
          <a:bodyPr spcFirstLastPara="1" wrap="square" lIns="91425" tIns="45700" rIns="91425" bIns="45700" anchor="t" anchorCtr="0">
            <a:noAutofit/>
          </a:bodyPr>
          <a:lstStyle/>
          <a:p>
            <a:pPr marL="25908" defTabSz="466344"/>
            <a:r>
              <a:rPr lang="en-AU" sz="1800" kern="1200" dirty="0">
                <a:solidFill>
                  <a:schemeClr val="bg1"/>
                </a:solidFill>
                <a:latin typeface="+mn-lt"/>
                <a:ea typeface="+mn-ea"/>
                <a:cs typeface="+mn-cs"/>
              </a:rPr>
              <a:t>Place-based</a:t>
            </a:r>
          </a:p>
          <a:p>
            <a:pPr marL="25908" defTabSz="466344"/>
            <a:endParaRPr lang="en-AU" sz="1500" kern="1200" dirty="0">
              <a:solidFill>
                <a:schemeClr val="bg1"/>
              </a:solidFill>
              <a:latin typeface="+mn-lt"/>
              <a:ea typeface="+mn-ea"/>
              <a:cs typeface="+mn-cs"/>
            </a:endParaRPr>
          </a:p>
          <a:p>
            <a:pPr defTabSz="466344"/>
            <a:r>
              <a:rPr lang="en-AU" sz="1500" b="1" kern="1200" dirty="0">
                <a:solidFill>
                  <a:schemeClr val="bg1"/>
                </a:solidFill>
                <a:latin typeface="+mn-lt"/>
                <a:ea typeface="+mn-ea"/>
                <a:cs typeface="+mn-cs"/>
              </a:rPr>
              <a:t>Indigenous Peoples and other traditional communities </a:t>
            </a:r>
          </a:p>
          <a:p>
            <a:pPr defTabSz="466344"/>
            <a:r>
              <a:rPr lang="en-AU" sz="1500" b="1" kern="1200" dirty="0">
                <a:solidFill>
                  <a:schemeClr val="bg1"/>
                </a:solidFill>
                <a:latin typeface="+mn-lt"/>
                <a:ea typeface="+mn-ea"/>
                <a:cs typeface="+mn-cs"/>
              </a:rPr>
              <a:t>	</a:t>
            </a:r>
            <a:r>
              <a:rPr lang="en-AU" sz="1500" kern="1200" dirty="0" err="1">
                <a:solidFill>
                  <a:schemeClr val="bg1"/>
                </a:solidFill>
                <a:latin typeface="+mn-lt"/>
                <a:ea typeface="+mn-ea"/>
                <a:cs typeface="+mn-cs"/>
              </a:rPr>
              <a:t>Quilombolas</a:t>
            </a:r>
            <a:r>
              <a:rPr lang="en-AU" sz="1500" kern="1200" dirty="0">
                <a:solidFill>
                  <a:schemeClr val="bg1"/>
                </a:solidFill>
                <a:latin typeface="+mn-lt"/>
                <a:ea typeface="+mn-ea"/>
                <a:cs typeface="+mn-cs"/>
              </a:rPr>
              <a:t>, rubber tappers; 	</a:t>
            </a:r>
            <a:r>
              <a:rPr lang="en-AU" sz="1500" kern="1200" dirty="0" err="1">
                <a:solidFill>
                  <a:schemeClr val="bg1"/>
                </a:solidFill>
                <a:latin typeface="+mn-lt"/>
                <a:ea typeface="+mn-ea"/>
                <a:cs typeface="+mn-cs"/>
              </a:rPr>
              <a:t>Riberinhos</a:t>
            </a:r>
            <a:r>
              <a:rPr lang="en-AU" sz="1500" kern="1200" dirty="0">
                <a:solidFill>
                  <a:schemeClr val="bg1"/>
                </a:solidFill>
                <a:latin typeface="+mn-lt"/>
                <a:ea typeface="+mn-ea"/>
                <a:cs typeface="+mn-cs"/>
              </a:rPr>
              <a:t>. </a:t>
            </a:r>
          </a:p>
          <a:p>
            <a:pPr defTabSz="466344"/>
            <a:r>
              <a:rPr lang="en-AU" sz="1500" b="1" kern="1200" dirty="0">
                <a:solidFill>
                  <a:schemeClr val="bg1"/>
                </a:solidFill>
                <a:latin typeface="+mn-lt"/>
                <a:ea typeface="+mn-ea"/>
                <a:cs typeface="+mn-cs"/>
              </a:rPr>
              <a:t>Indigenous and rural Women's organizations</a:t>
            </a:r>
          </a:p>
          <a:p>
            <a:pPr defTabSz="466344"/>
            <a:r>
              <a:rPr lang="en-AU" sz="1500" b="1" kern="1200" dirty="0">
                <a:solidFill>
                  <a:schemeClr val="bg1"/>
                </a:solidFill>
                <a:latin typeface="+mn-lt"/>
                <a:ea typeface="+mn-ea"/>
                <a:cs typeface="+mn-cs"/>
              </a:rPr>
              <a:t>Local producers </a:t>
            </a:r>
          </a:p>
          <a:p>
            <a:pPr defTabSz="466344"/>
            <a:r>
              <a:rPr lang="en-AU" sz="1500" kern="1200" dirty="0">
                <a:solidFill>
                  <a:schemeClr val="bg1"/>
                </a:solidFill>
                <a:latin typeface="+mn-lt"/>
                <a:ea typeface="+mn-ea"/>
                <a:cs typeface="+mn-cs"/>
              </a:rPr>
              <a:t>	Agricultural / agroforestry 	manufacturers/ artisans</a:t>
            </a:r>
          </a:p>
          <a:p>
            <a:pPr defTabSz="466344"/>
            <a:endParaRPr lang="en-AU" sz="1500" kern="1200" dirty="0">
              <a:solidFill>
                <a:schemeClr val="bg1"/>
              </a:solidFill>
              <a:latin typeface="+mn-lt"/>
              <a:ea typeface="+mn-ea"/>
              <a:cs typeface="+mn-cs"/>
            </a:endParaRPr>
          </a:p>
          <a:p>
            <a:pPr defTabSz="466344"/>
            <a:r>
              <a:rPr lang="en-AU" sz="1500" b="1" kern="1200" dirty="0">
                <a:solidFill>
                  <a:schemeClr val="bg1"/>
                </a:solidFill>
                <a:latin typeface="+mn-lt"/>
                <a:ea typeface="+mn-ea"/>
                <a:cs typeface="+mn-cs"/>
              </a:rPr>
              <a:t>Subnational governments </a:t>
            </a:r>
          </a:p>
          <a:p>
            <a:pPr defTabSz="466344"/>
            <a:r>
              <a:rPr lang="en-AU" sz="1500" kern="1200" dirty="0">
                <a:solidFill>
                  <a:schemeClr val="bg1"/>
                </a:solidFill>
                <a:latin typeface="+mn-lt"/>
                <a:ea typeface="+mn-ea"/>
                <a:cs typeface="+mn-cs"/>
              </a:rPr>
              <a:t>	Amazonas, Pará, San Martin, Loreto</a:t>
            </a:r>
          </a:p>
          <a:p>
            <a:pPr defTabSz="466344"/>
            <a:r>
              <a:rPr lang="en-AU" sz="1500" b="1" kern="1200" dirty="0">
                <a:solidFill>
                  <a:schemeClr val="bg1"/>
                </a:solidFill>
                <a:latin typeface="+mn-lt"/>
                <a:ea typeface="+mn-ea"/>
                <a:cs typeface="+mn-cs"/>
              </a:rPr>
              <a:t>Amazonian Cities </a:t>
            </a:r>
          </a:p>
          <a:p>
            <a:pPr defTabSz="466344"/>
            <a:r>
              <a:rPr lang="en-AU" sz="1500" b="1" kern="1200" dirty="0">
                <a:solidFill>
                  <a:schemeClr val="bg1"/>
                </a:solidFill>
                <a:latin typeface="+mn-lt"/>
                <a:ea typeface="+mn-ea"/>
                <a:cs typeface="+mn-cs"/>
              </a:rPr>
              <a:t>	</a:t>
            </a:r>
            <a:r>
              <a:rPr lang="en-AU" sz="1500" kern="1200" dirty="0">
                <a:solidFill>
                  <a:schemeClr val="bg1"/>
                </a:solidFill>
                <a:latin typeface="+mn-lt"/>
                <a:ea typeface="+mn-ea"/>
                <a:cs typeface="+mn-cs"/>
              </a:rPr>
              <a:t>Manaus, Iquitos, Belen</a:t>
            </a:r>
          </a:p>
          <a:p>
            <a:pPr defTabSz="466344"/>
            <a:endParaRPr lang="en-AU" sz="1500" kern="1200" dirty="0">
              <a:solidFill>
                <a:srgbClr val="00B0F0"/>
              </a:solidFill>
              <a:latin typeface="+mn-lt"/>
              <a:ea typeface="+mn-ea"/>
              <a:cs typeface="+mn-cs"/>
            </a:endParaRPr>
          </a:p>
          <a:p>
            <a:pPr defTabSz="466344"/>
            <a:r>
              <a:rPr lang="en-AU" sz="1500" kern="1200" dirty="0">
                <a:solidFill>
                  <a:srgbClr val="00B0F0"/>
                </a:solidFill>
                <a:latin typeface="+mn-lt"/>
                <a:ea typeface="+mn-ea"/>
                <a:cs typeface="+mn-cs"/>
              </a:rPr>
              <a:t>Scientific &amp; Higher education communities </a:t>
            </a:r>
          </a:p>
          <a:p>
            <a:pPr defTabSz="466344"/>
            <a:r>
              <a:rPr lang="en-AU" sz="1500" kern="1200" dirty="0">
                <a:solidFill>
                  <a:srgbClr val="00B0F0"/>
                </a:solidFill>
                <a:latin typeface="+mn-lt"/>
                <a:ea typeface="+mn-ea"/>
                <a:cs typeface="+mn-cs"/>
              </a:rPr>
              <a:t> Schools  networks </a:t>
            </a:r>
          </a:p>
          <a:p>
            <a:pPr defTabSz="466344"/>
            <a:endParaRPr lang="en-AU" sz="1500" kern="1200" dirty="0">
              <a:solidFill>
                <a:srgbClr val="00B0F0"/>
              </a:solidFill>
              <a:latin typeface="+mn-lt"/>
              <a:ea typeface="+mn-ea"/>
              <a:cs typeface="+mn-cs"/>
            </a:endParaRPr>
          </a:p>
          <a:p>
            <a:pPr marL="0" lvl="0" indent="0" algn="l" rtl="0">
              <a:spcBef>
                <a:spcPts val="560"/>
              </a:spcBef>
              <a:spcAft>
                <a:spcPts val="0"/>
              </a:spcAft>
              <a:buNone/>
            </a:pPr>
            <a:endParaRPr sz="1500" dirty="0"/>
          </a:p>
        </p:txBody>
      </p:sp>
      <p:sp>
        <p:nvSpPr>
          <p:cNvPr id="328" name="Google Shape;328;g2dda4076e57_0_549"/>
          <p:cNvSpPr txBox="1">
            <a:spLocks/>
          </p:cNvSpPr>
          <p:nvPr/>
        </p:nvSpPr>
        <p:spPr>
          <a:xfrm>
            <a:off x="5560946" y="1578386"/>
            <a:ext cx="3810853" cy="4676619"/>
          </a:xfrm>
          <a:prstGeom prst="rect">
            <a:avLst/>
          </a:prstGeom>
        </p:spPr>
        <p:txBody>
          <a:bodyPr spcFirstLastPara="1" wrap="square" lIns="91425" tIns="45700" rIns="91425" bIns="45700" anchor="t" anchorCtr="0">
            <a:noAutofit/>
          </a:bodyPr>
          <a:lstStyle/>
          <a:p>
            <a:pPr defTabSz="466344"/>
            <a:r>
              <a:rPr lang="en-AU" sz="1800" kern="1200" dirty="0">
                <a:solidFill>
                  <a:schemeClr val="bg1"/>
                </a:solidFill>
                <a:latin typeface="+mn-lt"/>
                <a:ea typeface="+mn-ea"/>
                <a:cs typeface="+mn-cs"/>
              </a:rPr>
              <a:t>Non-place-based</a:t>
            </a:r>
          </a:p>
          <a:p>
            <a:pPr defTabSz="466344"/>
            <a:endParaRPr lang="en-AU" sz="1600" kern="1200" dirty="0">
              <a:solidFill>
                <a:srgbClr val="92D050"/>
              </a:solidFill>
              <a:latin typeface="+mn-lt"/>
              <a:ea typeface="+mn-ea"/>
              <a:cs typeface="+mn-cs"/>
            </a:endParaRPr>
          </a:p>
          <a:p>
            <a:pPr indent="-233172" defTabSz="466344"/>
            <a:r>
              <a:rPr lang="en-AU" sz="1600" kern="1200" dirty="0">
                <a:solidFill>
                  <a:schemeClr val="bg1"/>
                </a:solidFill>
                <a:latin typeface="+mn-lt"/>
                <a:ea typeface="+mn-ea"/>
                <a:cs typeface="+mn-cs"/>
              </a:rPr>
              <a:t>Networks of community &amp; right-holders organizations </a:t>
            </a:r>
          </a:p>
          <a:p>
            <a:pPr indent="-233172" defTabSz="466344"/>
            <a:r>
              <a:rPr lang="en-AU" sz="1600" kern="1200" dirty="0">
                <a:solidFill>
                  <a:schemeClr val="bg1"/>
                </a:solidFill>
                <a:latin typeface="+mn-lt"/>
                <a:ea typeface="+mn-ea"/>
                <a:cs typeface="+mn-cs"/>
              </a:rPr>
              <a:t>	COIAB, </a:t>
            </a:r>
          </a:p>
          <a:p>
            <a:pPr indent="-233172" defTabSz="466344"/>
            <a:r>
              <a:rPr lang="en-AU" sz="1600" kern="1200" dirty="0">
                <a:solidFill>
                  <a:schemeClr val="bg1"/>
                </a:solidFill>
                <a:latin typeface="+mn-lt"/>
                <a:ea typeface="+mn-ea"/>
                <a:cs typeface="+mn-cs"/>
              </a:rPr>
              <a:t>	COICA, </a:t>
            </a:r>
          </a:p>
          <a:p>
            <a:pPr indent="-233172" defTabSz="466344"/>
            <a:endParaRPr lang="en-AU" sz="1600" kern="1200" dirty="0">
              <a:solidFill>
                <a:schemeClr val="bg1"/>
              </a:solidFill>
              <a:latin typeface="+mn-lt"/>
              <a:ea typeface="+mn-ea"/>
              <a:cs typeface="+mn-cs"/>
            </a:endParaRPr>
          </a:p>
          <a:p>
            <a:pPr indent="-233172" defTabSz="466344"/>
            <a:endParaRPr lang="en-AU" sz="1600" kern="1200" dirty="0">
              <a:solidFill>
                <a:schemeClr val="bg1"/>
              </a:solidFill>
              <a:latin typeface="+mn-lt"/>
              <a:ea typeface="+mn-ea"/>
              <a:cs typeface="+mn-cs"/>
            </a:endParaRPr>
          </a:p>
          <a:p>
            <a:pPr indent="-233172" defTabSz="466344"/>
            <a:r>
              <a:rPr lang="en-AU" sz="1600" kern="1200" dirty="0">
                <a:solidFill>
                  <a:schemeClr val="bg1"/>
                </a:solidFill>
                <a:latin typeface="+mn-lt"/>
                <a:ea typeface="+mn-ea"/>
                <a:cs typeface="+mn-cs"/>
              </a:rPr>
              <a:t>	 </a:t>
            </a:r>
          </a:p>
          <a:p>
            <a:pPr indent="-233172" defTabSz="466344"/>
            <a:r>
              <a:rPr lang="en-AU" sz="1600" kern="1200" dirty="0">
                <a:solidFill>
                  <a:schemeClr val="bg1"/>
                </a:solidFill>
                <a:latin typeface="+mn-lt"/>
                <a:ea typeface="+mn-ea"/>
                <a:cs typeface="+mn-cs"/>
              </a:rPr>
              <a:t>Scientific communities </a:t>
            </a:r>
          </a:p>
          <a:p>
            <a:pPr indent="-233172" defTabSz="466344"/>
            <a:r>
              <a:rPr lang="en-AU" sz="1600" kern="1200" dirty="0">
                <a:solidFill>
                  <a:schemeClr val="bg1"/>
                </a:solidFill>
                <a:latin typeface="+mn-lt"/>
                <a:ea typeface="+mn-ea"/>
                <a:cs typeface="+mn-cs"/>
              </a:rPr>
              <a:t>Conservation and climate professionals</a:t>
            </a:r>
          </a:p>
          <a:p>
            <a:pPr indent="-233172" defTabSz="466344"/>
            <a:r>
              <a:rPr lang="en-AU" sz="1600" kern="1200" dirty="0">
                <a:solidFill>
                  <a:schemeClr val="bg1"/>
                </a:solidFill>
                <a:latin typeface="+mn-lt"/>
                <a:ea typeface="+mn-ea"/>
                <a:cs typeface="+mn-cs"/>
              </a:rPr>
              <a:t>Human rights organizations</a:t>
            </a:r>
          </a:p>
          <a:p>
            <a:pPr indent="-233172" defTabSz="466344"/>
            <a:endParaRPr lang="en-AU" sz="1600" kern="1200" dirty="0">
              <a:solidFill>
                <a:schemeClr val="tx1"/>
              </a:solidFill>
              <a:latin typeface="+mn-lt"/>
              <a:ea typeface="+mn-ea"/>
              <a:cs typeface="+mn-cs"/>
            </a:endParaRPr>
          </a:p>
          <a:p>
            <a:pPr indent="-233172" defTabSz="466344"/>
            <a:r>
              <a:rPr lang="en-AU" sz="1600" kern="1200" dirty="0">
                <a:solidFill>
                  <a:srgbClr val="0070C0"/>
                </a:solidFill>
                <a:latin typeface="+mn-lt"/>
                <a:ea typeface="+mn-ea"/>
                <a:cs typeface="+mn-cs"/>
              </a:rPr>
              <a:t>Networks of Founders, &amp; philanthropists committed to the Amazon </a:t>
            </a:r>
          </a:p>
          <a:p>
            <a:pPr indent="-233172" defTabSz="466344"/>
            <a:r>
              <a:rPr lang="en-AU" sz="1600" kern="1200" dirty="0">
                <a:solidFill>
                  <a:srgbClr val="0070C0"/>
                </a:solidFill>
                <a:latin typeface="+mn-lt"/>
                <a:ea typeface="+mn-ea"/>
                <a:cs typeface="+mn-cs"/>
              </a:rPr>
              <a:t>Larger-scale Industrial investors</a:t>
            </a:r>
          </a:p>
          <a:p>
            <a:pPr defTabSz="466344"/>
            <a:r>
              <a:rPr lang="en-AU" sz="1600" kern="1200" dirty="0">
                <a:solidFill>
                  <a:srgbClr val="0070C0"/>
                </a:solidFill>
                <a:latin typeface="+mn-lt"/>
                <a:ea typeface="+mn-ea"/>
                <a:cs typeface="+mn-cs"/>
              </a:rPr>
              <a:t> </a:t>
            </a:r>
            <a:endParaRPr sz="1600" dirty="0"/>
          </a:p>
        </p:txBody>
      </p:sp>
      <p:pic>
        <p:nvPicPr>
          <p:cNvPr id="3" name="Picture 2">
            <a:extLst>
              <a:ext uri="{FF2B5EF4-FFF2-40B4-BE49-F238E27FC236}">
                <a16:creationId xmlns:a16="http://schemas.microsoft.com/office/drawing/2014/main" id="{570E7F78-AA12-04E5-99D6-CB5175B404A4}"/>
              </a:ext>
            </a:extLst>
          </p:cNvPr>
          <p:cNvPicPr>
            <a:picLocks noChangeAspect="1"/>
          </p:cNvPicPr>
          <p:nvPr/>
        </p:nvPicPr>
        <p:blipFill>
          <a:blip r:embed="rId3"/>
          <a:stretch>
            <a:fillRect/>
          </a:stretch>
        </p:blipFill>
        <p:spPr>
          <a:xfrm>
            <a:off x="9867460" y="3497803"/>
            <a:ext cx="1563157" cy="994736"/>
          </a:xfrm>
          <a:prstGeom prst="rect">
            <a:avLst/>
          </a:prstGeom>
        </p:spPr>
      </p:pic>
      <p:pic>
        <p:nvPicPr>
          <p:cNvPr id="5" name="Picture 4" descr="A logo of a group of objects&#10;&#10;Description automatically generated with medium confidence">
            <a:extLst>
              <a:ext uri="{FF2B5EF4-FFF2-40B4-BE49-F238E27FC236}">
                <a16:creationId xmlns:a16="http://schemas.microsoft.com/office/drawing/2014/main" id="{AF5D4E7C-4628-967C-400B-C7C02D7051D3}"/>
              </a:ext>
            </a:extLst>
          </p:cNvPr>
          <p:cNvPicPr>
            <a:picLocks noChangeAspect="1"/>
          </p:cNvPicPr>
          <p:nvPr/>
        </p:nvPicPr>
        <p:blipFill>
          <a:blip r:embed="rId4"/>
          <a:stretch>
            <a:fillRect/>
          </a:stretch>
        </p:blipFill>
        <p:spPr>
          <a:xfrm>
            <a:off x="9842200" y="1184734"/>
            <a:ext cx="1613679" cy="836238"/>
          </a:xfrm>
          <a:prstGeom prst="rect">
            <a:avLst/>
          </a:prstGeom>
        </p:spPr>
      </p:pic>
      <p:pic>
        <p:nvPicPr>
          <p:cNvPr id="7" name="Picture 6" descr="A logo with a person pointing a arrow&#10;&#10;Description automatically generated">
            <a:extLst>
              <a:ext uri="{FF2B5EF4-FFF2-40B4-BE49-F238E27FC236}">
                <a16:creationId xmlns:a16="http://schemas.microsoft.com/office/drawing/2014/main" id="{2AB2A260-00C7-BEC3-295F-291746BAF723}"/>
              </a:ext>
            </a:extLst>
          </p:cNvPr>
          <p:cNvPicPr>
            <a:picLocks noChangeAspect="1"/>
          </p:cNvPicPr>
          <p:nvPr/>
        </p:nvPicPr>
        <p:blipFill>
          <a:blip r:embed="rId5"/>
          <a:stretch>
            <a:fillRect/>
          </a:stretch>
        </p:blipFill>
        <p:spPr>
          <a:xfrm>
            <a:off x="9852758" y="2248303"/>
            <a:ext cx="1112223" cy="1097492"/>
          </a:xfrm>
          <a:prstGeom prst="rect">
            <a:avLst/>
          </a:prstGeom>
        </p:spPr>
      </p:pic>
      <p:pic>
        <p:nvPicPr>
          <p:cNvPr id="9" name="Picture 8" descr="A close-up of a logo&#10;&#10;Description automatically generated">
            <a:extLst>
              <a:ext uri="{FF2B5EF4-FFF2-40B4-BE49-F238E27FC236}">
                <a16:creationId xmlns:a16="http://schemas.microsoft.com/office/drawing/2014/main" id="{740C8794-A4E3-DACA-92A4-A80A4B8381AA}"/>
              </a:ext>
            </a:extLst>
          </p:cNvPr>
          <p:cNvPicPr>
            <a:picLocks noChangeAspect="1"/>
          </p:cNvPicPr>
          <p:nvPr/>
        </p:nvPicPr>
        <p:blipFill>
          <a:blip r:embed="rId6"/>
          <a:stretch>
            <a:fillRect/>
          </a:stretch>
        </p:blipFill>
        <p:spPr>
          <a:xfrm>
            <a:off x="9842200" y="4671769"/>
            <a:ext cx="2317584" cy="657547"/>
          </a:xfrm>
          <a:prstGeom prst="rect">
            <a:avLst/>
          </a:prstGeom>
        </p:spPr>
      </p:pic>
      <p:sp>
        <p:nvSpPr>
          <p:cNvPr id="10" name="Google Shape;326;g2dda4076e57_0_549">
            <a:extLst>
              <a:ext uri="{FF2B5EF4-FFF2-40B4-BE49-F238E27FC236}">
                <a16:creationId xmlns:a16="http://schemas.microsoft.com/office/drawing/2014/main" id="{C56E6624-626F-1C47-5F23-04AF10FF34D3}"/>
              </a:ext>
            </a:extLst>
          </p:cNvPr>
          <p:cNvSpPr txBox="1">
            <a:spLocks/>
          </p:cNvSpPr>
          <p:nvPr/>
        </p:nvSpPr>
        <p:spPr>
          <a:xfrm>
            <a:off x="536380" y="262521"/>
            <a:ext cx="10972800" cy="1143000"/>
          </a:xfrm>
          <a:prstGeom prst="rect">
            <a:avLst/>
          </a:prstGeom>
          <a:noFill/>
          <a:ln>
            <a:noFill/>
          </a:ln>
        </p:spPr>
        <p:txBody>
          <a:bodyPr spcFirstLastPara="1" wrap="square" lIns="91425" tIns="45700" rIns="91425" bIns="45700" anchor="ctr"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1800"/>
              <a:buFont typeface="Palatino Linotype"/>
              <a:buNone/>
              <a:defRPr sz="4400" b="0" i="0" u="none" strike="noStrike" cap="none">
                <a:solidFill>
                  <a:schemeClr val="lt1"/>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200000"/>
              </a:lnSpc>
            </a:pPr>
            <a:r>
              <a:rPr lang="en-US" sz="3600" dirty="0">
                <a:latin typeface="Arial"/>
                <a:ea typeface="Arial"/>
                <a:cs typeface="Arial"/>
                <a:sym typeface="Arial"/>
              </a:rPr>
              <a:t> Networks of stakeholders &amp; communities in Amazonia</a:t>
            </a:r>
            <a:endParaRPr lang="en-US" sz="3600" dirty="0"/>
          </a:p>
        </p:txBody>
      </p:sp>
      <p:pic>
        <p:nvPicPr>
          <p:cNvPr id="12" name="Picture 11" descr="A close-up of a logo&#10;&#10;Description automatically generated">
            <a:extLst>
              <a:ext uri="{FF2B5EF4-FFF2-40B4-BE49-F238E27FC236}">
                <a16:creationId xmlns:a16="http://schemas.microsoft.com/office/drawing/2014/main" id="{6B7AA697-1E3D-AE14-2DBD-02A3C2BCC309}"/>
              </a:ext>
            </a:extLst>
          </p:cNvPr>
          <p:cNvPicPr>
            <a:picLocks noChangeAspect="1"/>
          </p:cNvPicPr>
          <p:nvPr/>
        </p:nvPicPr>
        <p:blipFill>
          <a:blip r:embed="rId7"/>
          <a:stretch>
            <a:fillRect/>
          </a:stretch>
        </p:blipFill>
        <p:spPr>
          <a:xfrm>
            <a:off x="9842200" y="5508546"/>
            <a:ext cx="2114136" cy="657546"/>
          </a:xfrm>
          <a:prstGeom prst="rect">
            <a:avLst/>
          </a:prstGeom>
        </p:spPr>
      </p:pic>
      <p:sp>
        <p:nvSpPr>
          <p:cNvPr id="15" name="Left Brace 14">
            <a:extLst>
              <a:ext uri="{FF2B5EF4-FFF2-40B4-BE49-F238E27FC236}">
                <a16:creationId xmlns:a16="http://schemas.microsoft.com/office/drawing/2014/main" id="{24609D3E-01DB-0728-CBE9-80727F9D0DFB}"/>
              </a:ext>
            </a:extLst>
          </p:cNvPr>
          <p:cNvSpPr/>
          <p:nvPr/>
        </p:nvSpPr>
        <p:spPr>
          <a:xfrm>
            <a:off x="107588" y="1978997"/>
            <a:ext cx="216009" cy="20567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b="1">
              <a:ln w="22225">
                <a:solidFill>
                  <a:schemeClr val="accent2"/>
                </a:solidFill>
                <a:prstDash val="solid"/>
              </a:ln>
              <a:solidFill>
                <a:schemeClr val="accent2">
                  <a:lumMod val="40000"/>
                  <a:lumOff val="60000"/>
                </a:schemeClr>
              </a:solidFill>
            </a:endParaRPr>
          </a:p>
        </p:txBody>
      </p:sp>
      <p:sp>
        <p:nvSpPr>
          <p:cNvPr id="16" name="Left Brace 15">
            <a:extLst>
              <a:ext uri="{FF2B5EF4-FFF2-40B4-BE49-F238E27FC236}">
                <a16:creationId xmlns:a16="http://schemas.microsoft.com/office/drawing/2014/main" id="{22BC53DF-BC06-032D-DB9C-522CBD9F61D1}"/>
              </a:ext>
            </a:extLst>
          </p:cNvPr>
          <p:cNvSpPr/>
          <p:nvPr/>
        </p:nvSpPr>
        <p:spPr>
          <a:xfrm>
            <a:off x="5248490" y="2195776"/>
            <a:ext cx="256616" cy="1143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b="1">
              <a:ln w="22225">
                <a:solidFill>
                  <a:schemeClr val="accent2"/>
                </a:solidFill>
                <a:prstDash val="solid"/>
              </a:ln>
              <a:solidFill>
                <a:schemeClr val="accent2">
                  <a:lumMod val="40000"/>
                  <a:lumOff val="60000"/>
                </a:schemeClr>
              </a:solidFill>
            </a:endParaRPr>
          </a:p>
        </p:txBody>
      </p:sp>
      <p:sp>
        <p:nvSpPr>
          <p:cNvPr id="17" name="Left Brace 16">
            <a:extLst>
              <a:ext uri="{FF2B5EF4-FFF2-40B4-BE49-F238E27FC236}">
                <a16:creationId xmlns:a16="http://schemas.microsoft.com/office/drawing/2014/main" id="{032D3E47-DCC6-7AC7-EF7A-887399B77782}"/>
              </a:ext>
            </a:extLst>
          </p:cNvPr>
          <p:cNvSpPr/>
          <p:nvPr/>
        </p:nvSpPr>
        <p:spPr>
          <a:xfrm>
            <a:off x="5230410" y="3746965"/>
            <a:ext cx="329865" cy="9248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b="1">
              <a:ln w="22225">
                <a:solidFill>
                  <a:schemeClr val="accent2"/>
                </a:solidFill>
                <a:prstDash val="solid"/>
              </a:ln>
              <a:solidFill>
                <a:schemeClr val="accent2">
                  <a:lumMod val="40000"/>
                  <a:lumOff val="60000"/>
                </a:schemeClr>
              </a:solidFill>
            </a:endParaRPr>
          </a:p>
        </p:txBody>
      </p:sp>
      <p:sp>
        <p:nvSpPr>
          <p:cNvPr id="18" name="Left Brace 17">
            <a:extLst>
              <a:ext uri="{FF2B5EF4-FFF2-40B4-BE49-F238E27FC236}">
                <a16:creationId xmlns:a16="http://schemas.microsoft.com/office/drawing/2014/main" id="{5E272F65-00D6-4092-3930-4B3D06467637}"/>
              </a:ext>
            </a:extLst>
          </p:cNvPr>
          <p:cNvSpPr/>
          <p:nvPr/>
        </p:nvSpPr>
        <p:spPr>
          <a:xfrm>
            <a:off x="5248490" y="4978996"/>
            <a:ext cx="262713" cy="7858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b="1">
              <a:ln w="22225">
                <a:solidFill>
                  <a:schemeClr val="accent2"/>
                </a:solidFill>
                <a:prstDash val="solid"/>
              </a:ln>
              <a:solidFill>
                <a:schemeClr val="accent2">
                  <a:lumMod val="40000"/>
                  <a:lumOff val="60000"/>
                </a:schemeClr>
              </a:solidFill>
            </a:endParaRPr>
          </a:p>
        </p:txBody>
      </p:sp>
      <p:sp>
        <p:nvSpPr>
          <p:cNvPr id="19" name="Left Brace 18">
            <a:extLst>
              <a:ext uri="{FF2B5EF4-FFF2-40B4-BE49-F238E27FC236}">
                <a16:creationId xmlns:a16="http://schemas.microsoft.com/office/drawing/2014/main" id="{FE399C6C-BD3C-4604-7508-9363A1A54239}"/>
              </a:ext>
            </a:extLst>
          </p:cNvPr>
          <p:cNvSpPr/>
          <p:nvPr/>
        </p:nvSpPr>
        <p:spPr>
          <a:xfrm>
            <a:off x="32216" y="4377995"/>
            <a:ext cx="311786" cy="7148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b="1">
              <a:ln w="22225">
                <a:solidFill>
                  <a:schemeClr val="accent2"/>
                </a:solidFill>
                <a:prstDash val="solid"/>
              </a:ln>
              <a:solidFill>
                <a:schemeClr val="accent2">
                  <a:lumMod val="40000"/>
                  <a:lumOff val="60000"/>
                </a:schemeClr>
              </a:solidFill>
            </a:endParaRPr>
          </a:p>
        </p:txBody>
      </p:sp>
      <p:sp>
        <p:nvSpPr>
          <p:cNvPr id="20" name="Left Brace 19">
            <a:extLst>
              <a:ext uri="{FF2B5EF4-FFF2-40B4-BE49-F238E27FC236}">
                <a16:creationId xmlns:a16="http://schemas.microsoft.com/office/drawing/2014/main" id="{6F1AEA7C-A833-2D35-3C52-3B9EC96F5761}"/>
              </a:ext>
            </a:extLst>
          </p:cNvPr>
          <p:cNvSpPr/>
          <p:nvPr/>
        </p:nvSpPr>
        <p:spPr>
          <a:xfrm>
            <a:off x="91626" y="5367306"/>
            <a:ext cx="311786" cy="7148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b="1">
              <a:ln w="22225">
                <a:solidFill>
                  <a:schemeClr val="accent2"/>
                </a:solidFill>
                <a:prstDash val="solid"/>
              </a:ln>
              <a:solidFill>
                <a:schemeClr val="accent2">
                  <a:lumMod val="40000"/>
                  <a:lumOff val="60000"/>
                </a:schemeClr>
              </a:solidFill>
            </a:endParaRPr>
          </a:p>
        </p:txBody>
      </p:sp>
      <p:pic>
        <p:nvPicPr>
          <p:cNvPr id="22" name="Picture 21" descr="A logo of a bird&#10;&#10;Description automatically generated">
            <a:extLst>
              <a:ext uri="{FF2B5EF4-FFF2-40B4-BE49-F238E27FC236}">
                <a16:creationId xmlns:a16="http://schemas.microsoft.com/office/drawing/2014/main" id="{6E5AE65F-8CE0-1076-56C8-780D7DFFEFCD}"/>
              </a:ext>
            </a:extLst>
          </p:cNvPr>
          <p:cNvPicPr>
            <a:picLocks noChangeAspect="1"/>
          </p:cNvPicPr>
          <p:nvPr/>
        </p:nvPicPr>
        <p:blipFill>
          <a:blip r:embed="rId8"/>
          <a:stretch>
            <a:fillRect/>
          </a:stretch>
        </p:blipFill>
        <p:spPr>
          <a:xfrm>
            <a:off x="3593054" y="2343695"/>
            <a:ext cx="984650" cy="1666332"/>
          </a:xfrm>
          <a:prstGeom prst="rect">
            <a:avLst/>
          </a:prstGeom>
        </p:spPr>
      </p:pic>
      <p:pic>
        <p:nvPicPr>
          <p:cNvPr id="11" name="Google Shape;307;g2dda4076e57_0_456">
            <a:extLst>
              <a:ext uri="{FF2B5EF4-FFF2-40B4-BE49-F238E27FC236}">
                <a16:creationId xmlns:a16="http://schemas.microsoft.com/office/drawing/2014/main" id="{F9442ED4-17E2-1917-1C75-41978E00549D}"/>
              </a:ext>
            </a:extLst>
          </p:cNvPr>
          <p:cNvPicPr preferRelativeResize="0"/>
          <p:nvPr/>
        </p:nvPicPr>
        <p:blipFill rotWithShape="1">
          <a:blip r:embed="rId9">
            <a:alphaModFix/>
          </a:blip>
          <a:srcRect/>
          <a:stretch/>
        </p:blipFill>
        <p:spPr>
          <a:xfrm>
            <a:off x="0" y="6382140"/>
            <a:ext cx="12191998" cy="475860"/>
          </a:xfrm>
          <a:prstGeom prst="rect">
            <a:avLst/>
          </a:prstGeom>
          <a:noFill/>
          <a:ln>
            <a:noFill/>
          </a:ln>
        </p:spPr>
      </p:pic>
      <p:sp>
        <p:nvSpPr>
          <p:cNvPr id="13" name="Google Shape;308;g2dda4076e57_0_456">
            <a:extLst>
              <a:ext uri="{FF2B5EF4-FFF2-40B4-BE49-F238E27FC236}">
                <a16:creationId xmlns:a16="http://schemas.microsoft.com/office/drawing/2014/main" id="{FBF0B5F6-9548-924E-DC37-3D991478ABFB}"/>
              </a:ext>
            </a:extLst>
          </p:cNvPr>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a:solidFill>
                  <a:srgbClr val="FFFFFF"/>
                </a:solidFill>
                <a:latin typeface="Arial"/>
                <a:ea typeface="Arial"/>
                <a:cs typeface="Arial"/>
                <a:sym typeface="Arial"/>
              </a:rPr>
              <a:t>PANGEA - NASA Terrestrial Ecology Field Campaign Scoping Study Workshop</a:t>
            </a:r>
            <a:endParaRPr sz="1400" b="0" i="0" u="none" strike="noStrike" cap="none">
              <a:solidFill>
                <a:srgbClr val="000000"/>
              </a:solidFill>
              <a:latin typeface="Arial"/>
              <a:ea typeface="Arial"/>
              <a:cs typeface="Arial"/>
              <a:sym typeface="Arial"/>
            </a:endParaRPr>
          </a:p>
        </p:txBody>
      </p:sp>
      <p:pic>
        <p:nvPicPr>
          <p:cNvPr id="14" name="Google Shape;309;g2dda4076e57_0_456">
            <a:extLst>
              <a:ext uri="{FF2B5EF4-FFF2-40B4-BE49-F238E27FC236}">
                <a16:creationId xmlns:a16="http://schemas.microsoft.com/office/drawing/2014/main" id="{2E5C0FE7-0E76-61AD-E8BF-12FBED2D48FE}"/>
              </a:ext>
            </a:extLst>
          </p:cNvPr>
          <p:cNvPicPr preferRelativeResize="0"/>
          <p:nvPr/>
        </p:nvPicPr>
        <p:blipFill rotWithShape="1">
          <a:blip r:embed="rId10">
            <a:alphaModFix/>
          </a:blip>
          <a:srcRect/>
          <a:stretch/>
        </p:blipFill>
        <p:spPr>
          <a:xfrm>
            <a:off x="127566" y="5952931"/>
            <a:ext cx="1104075" cy="905069"/>
          </a:xfrm>
          <a:prstGeom prst="rect">
            <a:avLst/>
          </a:prstGeom>
          <a:noFill/>
          <a:ln>
            <a:noFill/>
          </a:ln>
        </p:spPr>
      </p:pic>
      <p:pic>
        <p:nvPicPr>
          <p:cNvPr id="21" name="Google Shape;310;g2dda4076e57_0_456" descr="A picture containing circle, emblem, trademark, logo&#10;&#10;Description automatically generated">
            <a:extLst>
              <a:ext uri="{FF2B5EF4-FFF2-40B4-BE49-F238E27FC236}">
                <a16:creationId xmlns:a16="http://schemas.microsoft.com/office/drawing/2014/main" id="{870637FC-72A0-E0DC-AF36-990BE969C585}"/>
              </a:ext>
            </a:extLst>
          </p:cNvPr>
          <p:cNvPicPr preferRelativeResize="0"/>
          <p:nvPr/>
        </p:nvPicPr>
        <p:blipFill rotWithShape="1">
          <a:blip r:embed="rId11">
            <a:alphaModFix/>
          </a:blip>
          <a:srcRect/>
          <a:stretch/>
        </p:blipFill>
        <p:spPr>
          <a:xfrm>
            <a:off x="11197002" y="5972595"/>
            <a:ext cx="830108" cy="82680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g2dda4076e57_0_115"/>
          <p:cNvPicPr preferRelativeResize="0"/>
          <p:nvPr/>
        </p:nvPicPr>
        <p:blipFill rotWithShape="1">
          <a:blip r:embed="rId3">
            <a:alphaModFix/>
          </a:blip>
          <a:srcRect/>
          <a:stretch/>
        </p:blipFill>
        <p:spPr>
          <a:xfrm>
            <a:off x="0" y="0"/>
            <a:ext cx="12191998" cy="587829"/>
          </a:xfrm>
          <a:prstGeom prst="rect">
            <a:avLst/>
          </a:prstGeom>
          <a:noFill/>
          <a:ln>
            <a:noFill/>
          </a:ln>
        </p:spPr>
      </p:pic>
      <p:pic>
        <p:nvPicPr>
          <p:cNvPr id="225" name="Google Shape;225;g2dda4076e57_0_115"/>
          <p:cNvPicPr preferRelativeResize="0"/>
          <p:nvPr/>
        </p:nvPicPr>
        <p:blipFill rotWithShape="1">
          <a:blip r:embed="rId4">
            <a:alphaModFix/>
          </a:blip>
          <a:srcRect/>
          <a:stretch/>
        </p:blipFill>
        <p:spPr>
          <a:xfrm>
            <a:off x="0" y="6382140"/>
            <a:ext cx="12191998" cy="475860"/>
          </a:xfrm>
          <a:prstGeom prst="rect">
            <a:avLst/>
          </a:prstGeom>
          <a:noFill/>
          <a:ln>
            <a:noFill/>
          </a:ln>
        </p:spPr>
      </p:pic>
      <p:sp>
        <p:nvSpPr>
          <p:cNvPr id="226" name="Google Shape;226;g2dda4076e57_0_115"/>
          <p:cNvSpPr txBox="1"/>
          <p:nvPr/>
        </p:nvSpPr>
        <p:spPr>
          <a:xfrm>
            <a:off x="0" y="6456562"/>
            <a:ext cx="12192000" cy="338700"/>
          </a:xfrm>
          <a:prstGeom prst="rect">
            <a:avLst/>
          </a:prstGeom>
          <a:solidFill>
            <a:schemeClr val="dk1">
              <a:alpha val="64709"/>
            </a:schemeClr>
          </a:solid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600" b="0" i="0" u="none" strike="noStrike" cap="none" dirty="0">
                <a:solidFill>
                  <a:srgbClr val="FFFFFF"/>
                </a:solidFill>
                <a:latin typeface="Arial"/>
                <a:ea typeface="Arial"/>
                <a:cs typeface="Arial"/>
                <a:sym typeface="Arial"/>
              </a:rPr>
              <a:t>PANGEA - NASA Terrestrial Ecology Field Campaign Scoping Study Workshop</a:t>
            </a:r>
            <a:endParaRPr sz="1400" b="0" i="0" u="none" strike="noStrike" cap="none" dirty="0">
              <a:solidFill>
                <a:srgbClr val="000000"/>
              </a:solidFill>
              <a:latin typeface="Arial"/>
              <a:ea typeface="Arial"/>
              <a:cs typeface="Arial"/>
              <a:sym typeface="Arial"/>
            </a:endParaRPr>
          </a:p>
        </p:txBody>
      </p:sp>
      <p:pic>
        <p:nvPicPr>
          <p:cNvPr id="227" name="Google Shape;227;g2dda4076e57_0_115"/>
          <p:cNvPicPr preferRelativeResize="0"/>
          <p:nvPr/>
        </p:nvPicPr>
        <p:blipFill rotWithShape="1">
          <a:blip r:embed="rId5">
            <a:alphaModFix/>
          </a:blip>
          <a:srcRect/>
          <a:stretch/>
        </p:blipFill>
        <p:spPr>
          <a:xfrm>
            <a:off x="127566" y="5952931"/>
            <a:ext cx="1104075" cy="905069"/>
          </a:xfrm>
          <a:prstGeom prst="rect">
            <a:avLst/>
          </a:prstGeom>
          <a:noFill/>
          <a:ln>
            <a:noFill/>
          </a:ln>
        </p:spPr>
      </p:pic>
      <p:pic>
        <p:nvPicPr>
          <p:cNvPr id="228" name="Google Shape;228;g2dda4076e57_0_115" descr="A picture containing circle, emblem, trademark, logo&#10;&#10;Description automatically generated"/>
          <p:cNvPicPr preferRelativeResize="0"/>
          <p:nvPr/>
        </p:nvPicPr>
        <p:blipFill rotWithShape="1">
          <a:blip r:embed="rId6">
            <a:alphaModFix/>
          </a:blip>
          <a:srcRect/>
          <a:stretch/>
        </p:blipFill>
        <p:spPr>
          <a:xfrm>
            <a:off x="11197002" y="5972595"/>
            <a:ext cx="830108" cy="826808"/>
          </a:xfrm>
          <a:prstGeom prst="rect">
            <a:avLst/>
          </a:prstGeom>
          <a:noFill/>
          <a:ln>
            <a:noFill/>
          </a:ln>
        </p:spPr>
      </p:pic>
      <p:sp>
        <p:nvSpPr>
          <p:cNvPr id="229" name="Google Shape;229;g2dda4076e57_0_115"/>
          <p:cNvSpPr txBox="1">
            <a:spLocks noGrp="1"/>
          </p:cNvSpPr>
          <p:nvPr>
            <p:ph type="title"/>
          </p:nvPr>
        </p:nvSpPr>
        <p:spPr>
          <a:xfrm>
            <a:off x="609599" y="517612"/>
            <a:ext cx="10972800" cy="1579141"/>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Clr>
                <a:schemeClr val="lt1"/>
              </a:buClr>
              <a:buSzPts val="4800"/>
              <a:buFont typeface="Arial"/>
              <a:buNone/>
            </a:pPr>
            <a:r>
              <a:rPr lang="en-US" sz="4800" dirty="0">
                <a:latin typeface="Arial"/>
                <a:ea typeface="Arial"/>
                <a:cs typeface="Arial"/>
                <a:sym typeface="Arial"/>
              </a:rPr>
              <a:t>Questions for Community Engagement</a:t>
            </a:r>
            <a:endParaRPr sz="4800" dirty="0">
              <a:latin typeface="Arial"/>
              <a:ea typeface="Arial"/>
              <a:cs typeface="Arial"/>
              <a:sym typeface="Arial"/>
            </a:endParaRPr>
          </a:p>
        </p:txBody>
      </p:sp>
      <p:sp>
        <p:nvSpPr>
          <p:cNvPr id="230" name="Google Shape;230;g2dda4076e57_0_115"/>
          <p:cNvSpPr txBox="1"/>
          <p:nvPr/>
        </p:nvSpPr>
        <p:spPr>
          <a:xfrm>
            <a:off x="1022594" y="1357970"/>
            <a:ext cx="10174406" cy="5047495"/>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FFFFFF"/>
              </a:buClr>
              <a:buSzPts val="2000"/>
              <a:buFont typeface="Arial"/>
              <a:buChar char="•"/>
            </a:pPr>
            <a:r>
              <a:rPr lang="en-US" sz="2800" b="0" i="0" u="none" strike="noStrike" cap="none" dirty="0">
                <a:solidFill>
                  <a:schemeClr val="lt1"/>
                </a:solidFill>
                <a:latin typeface="Arial"/>
                <a:ea typeface="Arial"/>
                <a:cs typeface="Arial"/>
                <a:sym typeface="Arial"/>
              </a:rPr>
              <a:t>How to engage with communities early on in research campaign development?</a:t>
            </a:r>
          </a:p>
          <a:p>
            <a:pPr marL="457200" indent="-457200">
              <a:buClr>
                <a:srgbClr val="FFFFFF"/>
              </a:buClr>
              <a:buSzPts val="2000"/>
              <a:buFont typeface="Arial"/>
              <a:buChar char="•"/>
            </a:pPr>
            <a:r>
              <a:rPr lang="en-US" sz="2800" dirty="0">
                <a:solidFill>
                  <a:schemeClr val="lt1"/>
                </a:solidFill>
              </a:rPr>
              <a:t>How to recognize sovereignty and agency of sensitive data in academic research?</a:t>
            </a:r>
          </a:p>
          <a:p>
            <a:pPr marL="457200" marR="0" lvl="0" indent="-457200" algn="l" rtl="0">
              <a:lnSpc>
                <a:spcPct val="100000"/>
              </a:lnSpc>
              <a:spcBef>
                <a:spcPts val="0"/>
              </a:spcBef>
              <a:spcAft>
                <a:spcPts val="0"/>
              </a:spcAft>
              <a:buClr>
                <a:srgbClr val="FFFFFF"/>
              </a:buClr>
              <a:buSzPts val="2000"/>
              <a:buFont typeface="Arial"/>
              <a:buChar char="•"/>
            </a:pPr>
            <a:r>
              <a:rPr lang="en-US" sz="2800" dirty="0">
                <a:solidFill>
                  <a:schemeClr val="lt1"/>
                </a:solidFill>
              </a:rPr>
              <a:t>How to budget funding for academic student assistantships and technicians in research proposals?</a:t>
            </a:r>
          </a:p>
          <a:p>
            <a:pPr marR="0" lvl="0" algn="l" rtl="0">
              <a:lnSpc>
                <a:spcPct val="100000"/>
              </a:lnSpc>
              <a:spcBef>
                <a:spcPts val="0"/>
              </a:spcBef>
              <a:spcAft>
                <a:spcPts val="0"/>
              </a:spcAft>
              <a:buClr>
                <a:srgbClr val="FFFFFF"/>
              </a:buClr>
              <a:buSzPts val="2000"/>
            </a:pPr>
            <a:endParaRPr lang="en-US" sz="2800" dirty="0">
              <a:solidFill>
                <a:schemeClr val="lt1"/>
              </a:solidFill>
            </a:endParaRPr>
          </a:p>
          <a:p>
            <a:pPr marL="457200" marR="0" lvl="0" indent="-457200" algn="l" rtl="0">
              <a:lnSpc>
                <a:spcPct val="100000"/>
              </a:lnSpc>
              <a:spcBef>
                <a:spcPts val="0"/>
              </a:spcBef>
              <a:spcAft>
                <a:spcPts val="0"/>
              </a:spcAft>
              <a:buClr>
                <a:srgbClr val="FFFFFF"/>
              </a:buClr>
              <a:buSzPts val="2000"/>
              <a:buFont typeface="Arial"/>
              <a:buChar char="•"/>
            </a:pPr>
            <a:r>
              <a:rPr lang="en-US" sz="2800" dirty="0">
                <a:solidFill>
                  <a:schemeClr val="lt1"/>
                </a:solidFill>
              </a:rPr>
              <a:t>What are partners and networks in Amazonia to connect with?</a:t>
            </a:r>
          </a:p>
          <a:p>
            <a:pPr marL="457200" marR="0" lvl="0" indent="-457200" algn="l" rtl="0">
              <a:lnSpc>
                <a:spcPct val="100000"/>
              </a:lnSpc>
              <a:spcBef>
                <a:spcPts val="0"/>
              </a:spcBef>
              <a:spcAft>
                <a:spcPts val="0"/>
              </a:spcAft>
              <a:buClr>
                <a:srgbClr val="FFFFFF"/>
              </a:buClr>
              <a:buSzPts val="2000"/>
              <a:buFont typeface="Arial"/>
              <a:buChar char="•"/>
            </a:pPr>
            <a:r>
              <a:rPr lang="en-US" sz="2800" dirty="0">
                <a:solidFill>
                  <a:schemeClr val="lt1"/>
                </a:solidFill>
              </a:rPr>
              <a:t>How to scale from local Amazonia to pan-tropics?</a:t>
            </a:r>
          </a:p>
          <a:p>
            <a:pPr marL="457200" marR="0" lvl="0" indent="-457200" algn="l" rtl="0">
              <a:lnSpc>
                <a:spcPct val="100000"/>
              </a:lnSpc>
              <a:spcBef>
                <a:spcPts val="0"/>
              </a:spcBef>
              <a:spcAft>
                <a:spcPts val="0"/>
              </a:spcAft>
              <a:buClr>
                <a:srgbClr val="FFFFFF"/>
              </a:buClr>
              <a:buSzPts val="2000"/>
              <a:buFont typeface="Arial"/>
              <a:buChar char="•"/>
            </a:pPr>
            <a:endParaRPr lang="en-US" sz="2800" dirty="0">
              <a:solidFill>
                <a:schemeClr val="lt1"/>
              </a:solidFill>
            </a:endParaRPr>
          </a:p>
          <a:p>
            <a:pPr marL="457200" marR="0" lvl="0" indent="-457200" algn="l" rtl="0">
              <a:lnSpc>
                <a:spcPct val="100000"/>
              </a:lnSpc>
              <a:spcBef>
                <a:spcPts val="0"/>
              </a:spcBef>
              <a:spcAft>
                <a:spcPts val="0"/>
              </a:spcAft>
              <a:buClr>
                <a:srgbClr val="FFFFFF"/>
              </a:buClr>
              <a:buSzPts val="2000"/>
              <a:buFont typeface="Arial"/>
              <a:buChar char="•"/>
            </a:pPr>
            <a:endParaRPr sz="1400" b="0" i="0" u="none" strike="noStrike" cap="none"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BC180762-88AF-3924-186B-4261A8AD80E8}"/>
              </a:ext>
            </a:extLst>
          </p:cNvPr>
          <p:cNvSpPr txBox="1"/>
          <p:nvPr/>
        </p:nvSpPr>
        <p:spPr>
          <a:xfrm>
            <a:off x="2847372" y="5820690"/>
            <a:ext cx="7996600" cy="584775"/>
          </a:xfrm>
          <a:prstGeom prst="rect">
            <a:avLst/>
          </a:prstGeom>
          <a:noFill/>
        </p:spPr>
        <p:txBody>
          <a:bodyPr wrap="square" rtlCol="0">
            <a:spAutoFit/>
          </a:bodyPr>
          <a:lstStyle/>
          <a:p>
            <a:r>
              <a:rPr lang="en-US" sz="3200" b="1" dirty="0">
                <a:solidFill>
                  <a:schemeClr val="bg1"/>
                </a:solidFill>
              </a:rPr>
              <a:t>Isaac Aguilar – inaguilar@ucla.edu</a:t>
            </a:r>
          </a:p>
        </p:txBody>
      </p:sp>
    </p:spTree>
    <p:extLst>
      <p:ext uri="{BB962C8B-B14F-4D97-AF65-F5344CB8AC3E}">
        <p14:creationId xmlns:p14="http://schemas.microsoft.com/office/powerpoint/2010/main" val="151939000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6629</TotalTime>
  <Words>1131</Words>
  <Application>Microsoft Office PowerPoint</Application>
  <PresentationFormat>Widescreen</PresentationFormat>
  <Paragraphs>147</Paragraphs>
  <Slides>15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Palatino Linotype</vt:lpstr>
      <vt:lpstr>Arial</vt:lpstr>
      <vt:lpstr>Calibri</vt:lpstr>
      <vt:lpstr>Avenir</vt:lpstr>
      <vt:lpstr>Söhne</vt:lpstr>
      <vt:lpstr>Simple Light</vt:lpstr>
      <vt:lpstr>Black</vt:lpstr>
      <vt:lpstr>PowerPoint Presentation</vt:lpstr>
      <vt:lpstr>Agenda</vt:lpstr>
      <vt:lpstr>Community engagement activities</vt:lpstr>
      <vt:lpstr>PowerPoint Presentation</vt:lpstr>
      <vt:lpstr>An energizing workshop with the African research community</vt:lpstr>
      <vt:lpstr>Well-attended Washington DC in April</vt:lpstr>
      <vt:lpstr>Important Takeaways from Indigenous representatives  at the Panama Hybrid Workshop</vt:lpstr>
      <vt:lpstr>What are the best practices for community engagement in tropical forest research?</vt:lpstr>
      <vt:lpstr>PowerPoint Presentation</vt:lpstr>
      <vt:lpstr>End user communities include:</vt:lpstr>
      <vt:lpstr>NASA Earth Science to Action (ES2A) Strategy</vt:lpstr>
      <vt:lpstr>NASA Earth Science to Action (ES2A) Strategy</vt:lpstr>
      <vt:lpstr>NASA Earth Science to Action (ES2A) Strategy</vt:lpstr>
      <vt:lpstr>Users/Stakeholders/Communities in Amazonia</vt:lpstr>
      <vt:lpstr>Questions for Community Engagement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elsa ordway</dc:creator>
  <cp:lastModifiedBy>Aguilar, Isaac</cp:lastModifiedBy>
  <cp:revision>10</cp:revision>
  <dcterms:created xsi:type="dcterms:W3CDTF">2024-02-11T23:45:37Z</dcterms:created>
  <dcterms:modified xsi:type="dcterms:W3CDTF">2024-05-22T16:34:54Z</dcterms:modified>
</cp:coreProperties>
</file>